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59"/>
  </p:notesMasterIdLst>
  <p:sldIdLst>
    <p:sldId id="256" r:id="rId3"/>
    <p:sldId id="743" r:id="rId4"/>
    <p:sldId id="764" r:id="rId5"/>
    <p:sldId id="744" r:id="rId6"/>
    <p:sldId id="745" r:id="rId7"/>
    <p:sldId id="748" r:id="rId8"/>
    <p:sldId id="751" r:id="rId9"/>
    <p:sldId id="750" r:id="rId10"/>
    <p:sldId id="747" r:id="rId11"/>
    <p:sldId id="752" r:id="rId12"/>
    <p:sldId id="753" r:id="rId13"/>
    <p:sldId id="754" r:id="rId14"/>
    <p:sldId id="755" r:id="rId15"/>
    <p:sldId id="749" r:id="rId16"/>
    <p:sldId id="756" r:id="rId17"/>
    <p:sldId id="746" r:id="rId18"/>
    <p:sldId id="757" r:id="rId19"/>
    <p:sldId id="758" r:id="rId20"/>
    <p:sldId id="759" r:id="rId21"/>
    <p:sldId id="761" r:id="rId22"/>
    <p:sldId id="762" r:id="rId23"/>
    <p:sldId id="760" r:id="rId24"/>
    <p:sldId id="763" r:id="rId25"/>
    <p:sldId id="765" r:id="rId26"/>
    <p:sldId id="767" r:id="rId27"/>
    <p:sldId id="766" r:id="rId28"/>
    <p:sldId id="768" r:id="rId29"/>
    <p:sldId id="769" r:id="rId30"/>
    <p:sldId id="772" r:id="rId31"/>
    <p:sldId id="790" r:id="rId32"/>
    <p:sldId id="780" r:id="rId33"/>
    <p:sldId id="781" r:id="rId34"/>
    <p:sldId id="773" r:id="rId35"/>
    <p:sldId id="774" r:id="rId36"/>
    <p:sldId id="775" r:id="rId37"/>
    <p:sldId id="776" r:id="rId38"/>
    <p:sldId id="777" r:id="rId39"/>
    <p:sldId id="782" r:id="rId40"/>
    <p:sldId id="783" r:id="rId41"/>
    <p:sldId id="784" r:id="rId42"/>
    <p:sldId id="802" r:id="rId43"/>
    <p:sldId id="785" r:id="rId44"/>
    <p:sldId id="786" r:id="rId45"/>
    <p:sldId id="787" r:id="rId46"/>
    <p:sldId id="778" r:id="rId47"/>
    <p:sldId id="779" r:id="rId48"/>
    <p:sldId id="788" r:id="rId49"/>
    <p:sldId id="792" r:id="rId50"/>
    <p:sldId id="793" r:id="rId51"/>
    <p:sldId id="794" r:id="rId52"/>
    <p:sldId id="795" r:id="rId53"/>
    <p:sldId id="796" r:id="rId54"/>
    <p:sldId id="797" r:id="rId55"/>
    <p:sldId id="798" r:id="rId56"/>
    <p:sldId id="800" r:id="rId57"/>
    <p:sldId id="803" r:id="rId5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0" d="100"/>
          <a:sy n="60" d="100"/>
        </p:scale>
        <p:origin x="6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media/image10.png>
</file>

<file path=ppt/media/image13.png>
</file>

<file path=ppt/media/image14.png>
</file>

<file path=ppt/media/image15.png>
</file>

<file path=ppt/media/image1501.png>
</file>

<file path=ppt/media/image1680.png>
</file>

<file path=ppt/media/image1681.png>
</file>

<file path=ppt/media/image1770.png>
</file>

<file path=ppt/media/image18.png>
</file>

<file path=ppt/media/image2.png>
</file>

<file path=ppt/media/image22.gif>
</file>

<file path=ppt/media/image23.png>
</file>

<file path=ppt/media/image24.png>
</file>

<file path=ppt/media/image26.gif>
</file>

<file path=ppt/media/image27.png>
</file>

<file path=ppt/media/image28.png>
</file>

<file path=ppt/media/image3.png>
</file>

<file path=ppt/media/image31.png>
</file>

<file path=ppt/media/image32.png>
</file>

<file path=ppt/media/image5.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640984-F8E3-45A5-8176-B90B8C0E77AE}" type="datetimeFigureOut">
              <a:rPr lang="zh-CN" altLang="en-US" smtClean="0"/>
              <a:t>2024/4/30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31BD36-BD3B-4DDA-94EF-A1CE976E4C68}" type="slidenum">
              <a:rPr lang="zh-CN" altLang="en-US" smtClean="0"/>
              <a:t>‹#›</a:t>
            </a:fld>
            <a:endParaRPr lang="zh-CN" altLang="en-US"/>
          </a:p>
        </p:txBody>
      </p:sp>
    </p:spTree>
    <p:extLst>
      <p:ext uri="{BB962C8B-B14F-4D97-AF65-F5344CB8AC3E}">
        <p14:creationId xmlns:p14="http://schemas.microsoft.com/office/powerpoint/2010/main" val="1878190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5651838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0568732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1247069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6496518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804450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5458675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7850654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2416149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2389321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7031810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602659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8330510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8752403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1298009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6344711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2289480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740367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5663603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0304068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5012057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0145106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8603697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863470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1047738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3043761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2126732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2784034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211645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0350655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5223232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6524417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3169251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7828321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4239249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6063406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2200307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0750852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89575340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8191296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0533394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90277381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7477111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31358901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4485092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39721313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74046850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7866094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8707400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14020540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93090926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8639908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232798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960106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7328106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p:spPr>
      </p:sp>
      <p:sp>
        <p:nvSpPr>
          <p:cNvPr id="5939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573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8CA2DA-2E91-4E21-B7A4-62ABD4A1623C}"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57349" name="页脚占位符 4"/>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8956864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8E440F-A5D9-BE16-FB7B-4E4DC013422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80D9607-6B86-3BB6-82F1-DECC0D272F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6933F25-EA30-28FE-C501-1807B1259FF3}"/>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5" name="页脚占位符 4">
            <a:extLst>
              <a:ext uri="{FF2B5EF4-FFF2-40B4-BE49-F238E27FC236}">
                <a16:creationId xmlns:a16="http://schemas.microsoft.com/office/drawing/2014/main" id="{736821B6-80D2-E412-E0DF-C8AD2C0B9DD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9164149-A384-DE0B-AC39-5CF50AF56219}"/>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3586540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4DD6C2-42B8-97DE-45E0-E41FDCAA771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611657A-A1A0-1D56-76A4-C69BD6A810A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AEEA25A-B45B-E3C2-CFC4-81882D467314}"/>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5" name="页脚占位符 4">
            <a:extLst>
              <a:ext uri="{FF2B5EF4-FFF2-40B4-BE49-F238E27FC236}">
                <a16:creationId xmlns:a16="http://schemas.microsoft.com/office/drawing/2014/main" id="{09CC881E-22E0-41E5-F01B-10451C9761F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3B7BF2E-494B-65CE-BB78-CF08C9F96DB2}"/>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1886695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E578A3F-656A-8B34-8537-A27E3DF9F0A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E9F4AFFC-90BD-4F92-C630-B7A7FFF220B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B3414E7-4211-DA67-3D18-A75C899FF0BD}"/>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5" name="页脚占位符 4">
            <a:extLst>
              <a:ext uri="{FF2B5EF4-FFF2-40B4-BE49-F238E27FC236}">
                <a16:creationId xmlns:a16="http://schemas.microsoft.com/office/drawing/2014/main" id="{48F276EF-78BA-F28B-E71E-A54B2D0380A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C0DEA80-0CC1-8767-E1FA-00A01A98934C}"/>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18111572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373AC5-107D-2354-2989-1B6C3840394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70E3318-E8A2-88B2-D49D-8C16B3155C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772BCF2C-E4A3-0567-1C58-9AD14D68CDD7}"/>
              </a:ext>
            </a:extLst>
          </p:cNvPr>
          <p:cNvSpPr>
            <a:spLocks noGrp="1"/>
          </p:cNvSpPr>
          <p:nvPr>
            <p:ph type="dt" sz="half" idx="10"/>
          </p:nvPr>
        </p:nvSpPr>
        <p:spPr/>
        <p:txBody>
          <a:bodyPr/>
          <a:lstStyle/>
          <a:p>
            <a:pPr>
              <a:defRPr/>
            </a:pPr>
            <a:fld id="{B5D2AA59-78FD-4470-8E5D-5B0066486475}" type="datetime1">
              <a:rPr lang="zh-CN" altLang="en-US" smtClean="0"/>
              <a:pPr>
                <a:defRPr/>
              </a:pPr>
              <a:t>2024/4/30</a:t>
            </a:fld>
            <a:endParaRPr lang="zh-CN" altLang="en-US"/>
          </a:p>
        </p:txBody>
      </p:sp>
      <p:sp>
        <p:nvSpPr>
          <p:cNvPr id="5" name="页脚占位符 4">
            <a:extLst>
              <a:ext uri="{FF2B5EF4-FFF2-40B4-BE49-F238E27FC236}">
                <a16:creationId xmlns:a16="http://schemas.microsoft.com/office/drawing/2014/main" id="{8DA05F84-349F-5285-F901-BD2044F9DED0}"/>
              </a:ext>
            </a:extLst>
          </p:cNvPr>
          <p:cNvSpPr>
            <a:spLocks noGrp="1"/>
          </p:cNvSpPr>
          <p:nvPr>
            <p:ph type="ftr" sz="quarter" idx="11"/>
          </p:nvPr>
        </p:nvSpPr>
        <p:spPr/>
        <p:txBody>
          <a:bodyPr/>
          <a:lstStyle/>
          <a:p>
            <a:pPr>
              <a:defRPr/>
            </a:pPr>
            <a:r>
              <a:rPr lang="en-US" altLang="zh-CN"/>
              <a:t>Linux+Shell</a:t>
            </a:r>
            <a:r>
              <a:rPr lang="zh-CN" altLang="en-US"/>
              <a:t>基础</a:t>
            </a:r>
            <a:endParaRPr lang="zh-CN" altLang="en-US" dirty="0"/>
          </a:p>
        </p:txBody>
      </p:sp>
      <p:sp>
        <p:nvSpPr>
          <p:cNvPr id="6" name="灯片编号占位符 5">
            <a:extLst>
              <a:ext uri="{FF2B5EF4-FFF2-40B4-BE49-F238E27FC236}">
                <a16:creationId xmlns:a16="http://schemas.microsoft.com/office/drawing/2014/main" id="{246CEEB4-E9C0-526F-A003-D2617453461C}"/>
              </a:ext>
            </a:extLst>
          </p:cNvPr>
          <p:cNvSpPr>
            <a:spLocks noGrp="1"/>
          </p:cNvSpPr>
          <p:nvPr>
            <p:ph type="sldNum" sz="quarter" idx="12"/>
          </p:nvPr>
        </p:nvSpPr>
        <p:spPr/>
        <p:txBody>
          <a:bodyPr/>
          <a:lstStyle/>
          <a:p>
            <a:pPr>
              <a:defRPr/>
            </a:pPr>
            <a:fld id="{67121F33-538D-4728-990C-A8B714BBA0BA}" type="slidenum">
              <a:rPr lang="zh-CN" altLang="en-US" smtClean="0"/>
              <a:pPr>
                <a:defRPr/>
              </a:pPr>
              <a:t>‹#›</a:t>
            </a:fld>
            <a:endParaRPr lang="zh-CN" altLang="en-US"/>
          </a:p>
        </p:txBody>
      </p:sp>
    </p:spTree>
    <p:extLst>
      <p:ext uri="{BB962C8B-B14F-4D97-AF65-F5344CB8AC3E}">
        <p14:creationId xmlns:p14="http://schemas.microsoft.com/office/powerpoint/2010/main" val="38176797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3BAFA0-7153-7C33-C6F7-ABBF38A3F4F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A267DD8-BF53-E243-F4ED-EBD22CD632A4}"/>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923DC70-9B52-139E-4059-9D0875AA8DBD}"/>
              </a:ext>
            </a:extLst>
          </p:cNvPr>
          <p:cNvSpPr>
            <a:spLocks noGrp="1"/>
          </p:cNvSpPr>
          <p:nvPr>
            <p:ph type="dt" sz="half" idx="10"/>
          </p:nvPr>
        </p:nvSpPr>
        <p:spPr/>
        <p:txBody>
          <a:bodyPr/>
          <a:lstStyle/>
          <a:p>
            <a:pPr>
              <a:defRPr/>
            </a:pPr>
            <a:fld id="{CCA1FE07-31FF-4706-B08C-65D202C3B8C8}" type="datetime1">
              <a:rPr lang="zh-CN" altLang="en-US" smtClean="0"/>
              <a:pPr>
                <a:defRPr/>
              </a:pPr>
              <a:t>2024/4/30</a:t>
            </a:fld>
            <a:endParaRPr lang="zh-CN" altLang="en-US"/>
          </a:p>
        </p:txBody>
      </p:sp>
      <p:sp>
        <p:nvSpPr>
          <p:cNvPr id="5" name="页脚占位符 4">
            <a:extLst>
              <a:ext uri="{FF2B5EF4-FFF2-40B4-BE49-F238E27FC236}">
                <a16:creationId xmlns:a16="http://schemas.microsoft.com/office/drawing/2014/main" id="{48C70A88-CACC-33FD-1BFA-3191EAF9E108}"/>
              </a:ext>
            </a:extLst>
          </p:cNvPr>
          <p:cNvSpPr>
            <a:spLocks noGrp="1"/>
          </p:cNvSpPr>
          <p:nvPr>
            <p:ph type="ftr" sz="quarter" idx="11"/>
          </p:nvPr>
        </p:nvSpPr>
        <p:spPr/>
        <p:txBody>
          <a:bodyPr/>
          <a:lstStyle/>
          <a:p>
            <a:pPr>
              <a:defRPr/>
            </a:pPr>
            <a:r>
              <a:rPr lang="en-US" altLang="zh-CN"/>
              <a:t>Linux+Shell</a:t>
            </a:r>
            <a:r>
              <a:rPr lang="zh-CN" altLang="en-US"/>
              <a:t>基础</a:t>
            </a:r>
            <a:endParaRPr lang="zh-CN" altLang="en-US" dirty="0"/>
          </a:p>
        </p:txBody>
      </p:sp>
      <p:sp>
        <p:nvSpPr>
          <p:cNvPr id="6" name="灯片编号占位符 5">
            <a:extLst>
              <a:ext uri="{FF2B5EF4-FFF2-40B4-BE49-F238E27FC236}">
                <a16:creationId xmlns:a16="http://schemas.microsoft.com/office/drawing/2014/main" id="{8255F1FA-1723-F18D-B27D-A81F39EA2A51}"/>
              </a:ext>
            </a:extLst>
          </p:cNvPr>
          <p:cNvSpPr>
            <a:spLocks noGrp="1"/>
          </p:cNvSpPr>
          <p:nvPr>
            <p:ph type="sldNum" sz="quarter" idx="12"/>
          </p:nvPr>
        </p:nvSpPr>
        <p:spPr/>
        <p:txBody>
          <a:bodyPr/>
          <a:lstStyle/>
          <a:p>
            <a:pPr>
              <a:defRPr/>
            </a:pPr>
            <a:fld id="{B8AF227A-728E-467B-B6A0-2EA9DEA121BD}" type="slidenum">
              <a:rPr lang="zh-CN" altLang="en-US" smtClean="0"/>
              <a:pPr>
                <a:defRPr/>
              </a:pPr>
              <a:t>‹#›</a:t>
            </a:fld>
            <a:endParaRPr lang="zh-CN" altLang="en-US"/>
          </a:p>
        </p:txBody>
      </p:sp>
    </p:spTree>
    <p:extLst>
      <p:ext uri="{BB962C8B-B14F-4D97-AF65-F5344CB8AC3E}">
        <p14:creationId xmlns:p14="http://schemas.microsoft.com/office/powerpoint/2010/main" val="26907000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61FCA5-DF76-F12E-D6F1-57774793AE4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E2CD4B7-3E08-A65D-60C3-F4407F12FE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7B64B7A-C18A-E184-A102-B9048659D333}"/>
              </a:ext>
            </a:extLst>
          </p:cNvPr>
          <p:cNvSpPr>
            <a:spLocks noGrp="1"/>
          </p:cNvSpPr>
          <p:nvPr>
            <p:ph type="dt" sz="half" idx="10"/>
          </p:nvPr>
        </p:nvSpPr>
        <p:spPr/>
        <p:txBody>
          <a:bodyPr/>
          <a:lstStyle/>
          <a:p>
            <a:pPr>
              <a:defRPr/>
            </a:pPr>
            <a:fld id="{E869E4F4-A98C-45CE-BD62-39334D906E50}" type="datetime1">
              <a:rPr lang="zh-CN" altLang="en-US" smtClean="0"/>
              <a:pPr>
                <a:defRPr/>
              </a:pPr>
              <a:t>2024/4/30</a:t>
            </a:fld>
            <a:endParaRPr lang="zh-CN" altLang="en-US"/>
          </a:p>
        </p:txBody>
      </p:sp>
      <p:sp>
        <p:nvSpPr>
          <p:cNvPr id="5" name="页脚占位符 4">
            <a:extLst>
              <a:ext uri="{FF2B5EF4-FFF2-40B4-BE49-F238E27FC236}">
                <a16:creationId xmlns:a16="http://schemas.microsoft.com/office/drawing/2014/main" id="{85CB4B4D-5959-5777-C2A6-411957834890}"/>
              </a:ext>
            </a:extLst>
          </p:cNvPr>
          <p:cNvSpPr>
            <a:spLocks noGrp="1"/>
          </p:cNvSpPr>
          <p:nvPr>
            <p:ph type="ftr" sz="quarter" idx="11"/>
          </p:nvPr>
        </p:nvSpPr>
        <p:spPr/>
        <p:txBody>
          <a:bodyPr/>
          <a:lstStyle/>
          <a:p>
            <a:pPr>
              <a:defRPr/>
            </a:pPr>
            <a:r>
              <a:rPr lang="en-US" altLang="zh-CN"/>
              <a:t>Python</a:t>
            </a:r>
            <a:r>
              <a:rPr lang="zh-CN" altLang="en-US"/>
              <a:t>入门到人工智能实战</a:t>
            </a:r>
            <a:endParaRPr lang="zh-CN" altLang="en-US" dirty="0"/>
          </a:p>
        </p:txBody>
      </p:sp>
      <p:sp>
        <p:nvSpPr>
          <p:cNvPr id="6" name="灯片编号占位符 5">
            <a:extLst>
              <a:ext uri="{FF2B5EF4-FFF2-40B4-BE49-F238E27FC236}">
                <a16:creationId xmlns:a16="http://schemas.microsoft.com/office/drawing/2014/main" id="{235111E8-028E-3B74-4BEB-EB1723B70213}"/>
              </a:ext>
            </a:extLst>
          </p:cNvPr>
          <p:cNvSpPr>
            <a:spLocks noGrp="1"/>
          </p:cNvSpPr>
          <p:nvPr>
            <p:ph type="sldNum" sz="quarter" idx="12"/>
          </p:nvPr>
        </p:nvSpPr>
        <p:spPr/>
        <p:txBody>
          <a:bodyPr/>
          <a:lstStyle/>
          <a:p>
            <a:pPr>
              <a:defRPr/>
            </a:pPr>
            <a:fld id="{9A876026-86DB-4795-BA64-05AD33430367}" type="slidenum">
              <a:rPr lang="zh-CN" altLang="en-US" smtClean="0"/>
              <a:pPr>
                <a:defRPr/>
              </a:pPr>
              <a:t>‹#›</a:t>
            </a:fld>
            <a:endParaRPr lang="zh-CN" altLang="en-US"/>
          </a:p>
        </p:txBody>
      </p:sp>
    </p:spTree>
    <p:extLst>
      <p:ext uri="{BB962C8B-B14F-4D97-AF65-F5344CB8AC3E}">
        <p14:creationId xmlns:p14="http://schemas.microsoft.com/office/powerpoint/2010/main" val="3352971604"/>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4CBDB-1EFA-4D3E-D665-9ECC9F90C66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70F30D3-5808-FBA6-333B-A326A6A901C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5D71BDFA-CAFC-C93A-5F3E-DDF1249285E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6B72D8F1-90E2-FB97-0BBB-2E3FA82D4341}"/>
              </a:ext>
            </a:extLst>
          </p:cNvPr>
          <p:cNvSpPr>
            <a:spLocks noGrp="1"/>
          </p:cNvSpPr>
          <p:nvPr>
            <p:ph type="dt" sz="half" idx="10"/>
          </p:nvPr>
        </p:nvSpPr>
        <p:spPr/>
        <p:txBody>
          <a:bodyPr/>
          <a:lstStyle/>
          <a:p>
            <a:pPr>
              <a:defRPr/>
            </a:pPr>
            <a:fld id="{E869E4F4-A98C-45CE-BD62-39334D906E50}" type="datetime1">
              <a:rPr lang="zh-CN" altLang="en-US" smtClean="0"/>
              <a:pPr>
                <a:defRPr/>
              </a:pPr>
              <a:t>2024/4/30</a:t>
            </a:fld>
            <a:endParaRPr lang="zh-CN" altLang="en-US"/>
          </a:p>
        </p:txBody>
      </p:sp>
      <p:sp>
        <p:nvSpPr>
          <p:cNvPr id="6" name="页脚占位符 5">
            <a:extLst>
              <a:ext uri="{FF2B5EF4-FFF2-40B4-BE49-F238E27FC236}">
                <a16:creationId xmlns:a16="http://schemas.microsoft.com/office/drawing/2014/main" id="{A7085B57-F3EB-044C-621E-38CA60B1C8FC}"/>
              </a:ext>
            </a:extLst>
          </p:cNvPr>
          <p:cNvSpPr>
            <a:spLocks noGrp="1"/>
          </p:cNvSpPr>
          <p:nvPr>
            <p:ph type="ftr" sz="quarter" idx="11"/>
          </p:nvPr>
        </p:nvSpPr>
        <p:spPr/>
        <p:txBody>
          <a:bodyPr/>
          <a:lstStyle/>
          <a:p>
            <a:pPr>
              <a:defRPr/>
            </a:pPr>
            <a:r>
              <a:rPr lang="en-US" altLang="zh-CN"/>
              <a:t>Python</a:t>
            </a:r>
            <a:r>
              <a:rPr lang="zh-CN" altLang="en-US"/>
              <a:t>入门到人工智能实战</a:t>
            </a:r>
            <a:endParaRPr lang="zh-CN" altLang="en-US" dirty="0"/>
          </a:p>
        </p:txBody>
      </p:sp>
      <p:sp>
        <p:nvSpPr>
          <p:cNvPr id="7" name="灯片编号占位符 6">
            <a:extLst>
              <a:ext uri="{FF2B5EF4-FFF2-40B4-BE49-F238E27FC236}">
                <a16:creationId xmlns:a16="http://schemas.microsoft.com/office/drawing/2014/main" id="{250C5F7C-D8CF-F0A1-6D84-FE8DB68C2B17}"/>
              </a:ext>
            </a:extLst>
          </p:cNvPr>
          <p:cNvSpPr>
            <a:spLocks noGrp="1"/>
          </p:cNvSpPr>
          <p:nvPr>
            <p:ph type="sldNum" sz="quarter" idx="12"/>
          </p:nvPr>
        </p:nvSpPr>
        <p:spPr/>
        <p:txBody>
          <a:bodyPr/>
          <a:lstStyle/>
          <a:p>
            <a:pPr>
              <a:defRPr/>
            </a:pPr>
            <a:fld id="{9A876026-86DB-4795-BA64-05AD33430367}" type="slidenum">
              <a:rPr lang="zh-CN" altLang="en-US" smtClean="0"/>
              <a:pPr>
                <a:defRPr/>
              </a:pPr>
              <a:t>‹#›</a:t>
            </a:fld>
            <a:endParaRPr lang="zh-CN" altLang="en-US"/>
          </a:p>
        </p:txBody>
      </p:sp>
    </p:spTree>
    <p:extLst>
      <p:ext uri="{BB962C8B-B14F-4D97-AF65-F5344CB8AC3E}">
        <p14:creationId xmlns:p14="http://schemas.microsoft.com/office/powerpoint/2010/main" val="2510376248"/>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B015C3-D140-38D4-6850-80373C9F5FB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54F5AE3-7810-DB9F-F743-BF1B1C12EC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A547942-7893-69B7-D7CC-9BF9297AA9C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FE8CC58-989C-33A4-9B6C-D8FB5B7B56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7376553-103E-5B58-2D08-0DF16329E45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3D653CF-7ADC-7F97-0E56-5C2533A5A37C}"/>
              </a:ext>
            </a:extLst>
          </p:cNvPr>
          <p:cNvSpPr>
            <a:spLocks noGrp="1"/>
          </p:cNvSpPr>
          <p:nvPr>
            <p:ph type="dt" sz="half" idx="10"/>
          </p:nvPr>
        </p:nvSpPr>
        <p:spPr/>
        <p:txBody>
          <a:bodyPr/>
          <a:lstStyle/>
          <a:p>
            <a:pPr>
              <a:defRPr/>
            </a:pPr>
            <a:fld id="{E869E4F4-A98C-45CE-BD62-39334D906E50}" type="datetime1">
              <a:rPr lang="zh-CN" altLang="en-US" smtClean="0"/>
              <a:pPr>
                <a:defRPr/>
              </a:pPr>
              <a:t>2024/4/30</a:t>
            </a:fld>
            <a:endParaRPr lang="zh-CN" altLang="en-US"/>
          </a:p>
        </p:txBody>
      </p:sp>
      <p:sp>
        <p:nvSpPr>
          <p:cNvPr id="8" name="页脚占位符 7">
            <a:extLst>
              <a:ext uri="{FF2B5EF4-FFF2-40B4-BE49-F238E27FC236}">
                <a16:creationId xmlns:a16="http://schemas.microsoft.com/office/drawing/2014/main" id="{39D0F054-D817-5A04-E467-D6D36C0B90DF}"/>
              </a:ext>
            </a:extLst>
          </p:cNvPr>
          <p:cNvSpPr>
            <a:spLocks noGrp="1"/>
          </p:cNvSpPr>
          <p:nvPr>
            <p:ph type="ftr" sz="quarter" idx="11"/>
          </p:nvPr>
        </p:nvSpPr>
        <p:spPr/>
        <p:txBody>
          <a:bodyPr/>
          <a:lstStyle/>
          <a:p>
            <a:pPr>
              <a:defRPr/>
            </a:pPr>
            <a:r>
              <a:rPr lang="en-US" altLang="zh-CN"/>
              <a:t>Python</a:t>
            </a:r>
            <a:r>
              <a:rPr lang="zh-CN" altLang="en-US"/>
              <a:t>入门到人工智能实战</a:t>
            </a:r>
            <a:endParaRPr lang="zh-CN" altLang="en-US" dirty="0"/>
          </a:p>
        </p:txBody>
      </p:sp>
      <p:sp>
        <p:nvSpPr>
          <p:cNvPr id="9" name="灯片编号占位符 8">
            <a:extLst>
              <a:ext uri="{FF2B5EF4-FFF2-40B4-BE49-F238E27FC236}">
                <a16:creationId xmlns:a16="http://schemas.microsoft.com/office/drawing/2014/main" id="{EED4DDCC-5E30-C7BE-B21C-B2253ECD88A5}"/>
              </a:ext>
            </a:extLst>
          </p:cNvPr>
          <p:cNvSpPr>
            <a:spLocks noGrp="1"/>
          </p:cNvSpPr>
          <p:nvPr>
            <p:ph type="sldNum" sz="quarter" idx="12"/>
          </p:nvPr>
        </p:nvSpPr>
        <p:spPr/>
        <p:txBody>
          <a:bodyPr/>
          <a:lstStyle/>
          <a:p>
            <a:pPr>
              <a:defRPr/>
            </a:pPr>
            <a:fld id="{9A876026-86DB-4795-BA64-05AD33430367}" type="slidenum">
              <a:rPr lang="zh-CN" altLang="en-US" smtClean="0"/>
              <a:pPr>
                <a:defRPr/>
              </a:pPr>
              <a:t>‹#›</a:t>
            </a:fld>
            <a:endParaRPr lang="zh-CN" altLang="en-US"/>
          </a:p>
        </p:txBody>
      </p:sp>
    </p:spTree>
    <p:extLst>
      <p:ext uri="{BB962C8B-B14F-4D97-AF65-F5344CB8AC3E}">
        <p14:creationId xmlns:p14="http://schemas.microsoft.com/office/powerpoint/2010/main" val="3694861118"/>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AE455B-8A8D-7AE9-FE92-426BA56D07E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EAA99B3-3001-E0B3-1C9C-6ED5BB1DD075}"/>
              </a:ext>
            </a:extLst>
          </p:cNvPr>
          <p:cNvSpPr>
            <a:spLocks noGrp="1"/>
          </p:cNvSpPr>
          <p:nvPr>
            <p:ph type="dt" sz="half" idx="10"/>
          </p:nvPr>
        </p:nvSpPr>
        <p:spPr/>
        <p:txBody>
          <a:bodyPr/>
          <a:lstStyle/>
          <a:p>
            <a:pPr>
              <a:defRPr/>
            </a:pPr>
            <a:fld id="{443205CE-96BE-45E2-B895-DA677AB619E6}" type="datetime1">
              <a:rPr lang="zh-CN" altLang="en-US" smtClean="0"/>
              <a:pPr>
                <a:defRPr/>
              </a:pPr>
              <a:t>2024/4/30</a:t>
            </a:fld>
            <a:endParaRPr lang="zh-CN" altLang="en-US"/>
          </a:p>
        </p:txBody>
      </p:sp>
      <p:sp>
        <p:nvSpPr>
          <p:cNvPr id="4" name="页脚占位符 3">
            <a:extLst>
              <a:ext uri="{FF2B5EF4-FFF2-40B4-BE49-F238E27FC236}">
                <a16:creationId xmlns:a16="http://schemas.microsoft.com/office/drawing/2014/main" id="{3FB0C7D7-75CE-437E-0F5D-102D782A1503}"/>
              </a:ext>
            </a:extLst>
          </p:cNvPr>
          <p:cNvSpPr>
            <a:spLocks noGrp="1"/>
          </p:cNvSpPr>
          <p:nvPr>
            <p:ph type="ftr" sz="quarter" idx="11"/>
          </p:nvPr>
        </p:nvSpPr>
        <p:spPr/>
        <p:txBody>
          <a:bodyPr/>
          <a:lstStyle/>
          <a:p>
            <a:pPr>
              <a:defRPr/>
            </a:pPr>
            <a:r>
              <a:rPr lang="en-US" altLang="zh-CN"/>
              <a:t>Linux+Shell</a:t>
            </a:r>
            <a:r>
              <a:rPr lang="zh-CN" altLang="en-US"/>
              <a:t>基础</a:t>
            </a:r>
            <a:endParaRPr lang="zh-CN" altLang="en-US" dirty="0"/>
          </a:p>
        </p:txBody>
      </p:sp>
      <p:sp>
        <p:nvSpPr>
          <p:cNvPr id="5" name="灯片编号占位符 4">
            <a:extLst>
              <a:ext uri="{FF2B5EF4-FFF2-40B4-BE49-F238E27FC236}">
                <a16:creationId xmlns:a16="http://schemas.microsoft.com/office/drawing/2014/main" id="{D278B8F2-FE75-02E0-5BCE-33F680B48ECD}"/>
              </a:ext>
            </a:extLst>
          </p:cNvPr>
          <p:cNvSpPr>
            <a:spLocks noGrp="1"/>
          </p:cNvSpPr>
          <p:nvPr>
            <p:ph type="sldNum" sz="quarter" idx="12"/>
          </p:nvPr>
        </p:nvSpPr>
        <p:spPr/>
        <p:txBody>
          <a:bodyPr/>
          <a:lstStyle/>
          <a:p>
            <a:pPr>
              <a:defRPr/>
            </a:pPr>
            <a:fld id="{2E156C29-633D-438A-8789-810AB06DB713}" type="slidenum">
              <a:rPr lang="zh-CN" altLang="en-US" smtClean="0"/>
              <a:pPr>
                <a:defRPr/>
              </a:pPr>
              <a:t>‹#›</a:t>
            </a:fld>
            <a:endParaRPr lang="zh-CN" altLang="en-US"/>
          </a:p>
        </p:txBody>
      </p:sp>
    </p:spTree>
    <p:extLst>
      <p:ext uri="{BB962C8B-B14F-4D97-AF65-F5344CB8AC3E}">
        <p14:creationId xmlns:p14="http://schemas.microsoft.com/office/powerpoint/2010/main" val="34115100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6DD80E7-79C4-C3FE-53C7-401DD6B748B1}"/>
              </a:ext>
            </a:extLst>
          </p:cNvPr>
          <p:cNvSpPr>
            <a:spLocks noGrp="1"/>
          </p:cNvSpPr>
          <p:nvPr>
            <p:ph type="dt" sz="half" idx="10"/>
          </p:nvPr>
        </p:nvSpPr>
        <p:spPr/>
        <p:txBody>
          <a:bodyPr/>
          <a:lstStyle/>
          <a:p>
            <a:pPr>
              <a:defRPr/>
            </a:pPr>
            <a:fld id="{A66C0E22-398F-4CCC-A9F1-6082FF5B5B4E}" type="datetime1">
              <a:rPr lang="zh-CN" altLang="en-US" smtClean="0"/>
              <a:pPr>
                <a:defRPr/>
              </a:pPr>
              <a:t>2024/4/30</a:t>
            </a:fld>
            <a:endParaRPr lang="zh-CN" altLang="en-US"/>
          </a:p>
        </p:txBody>
      </p:sp>
      <p:sp>
        <p:nvSpPr>
          <p:cNvPr id="3" name="页脚占位符 2">
            <a:extLst>
              <a:ext uri="{FF2B5EF4-FFF2-40B4-BE49-F238E27FC236}">
                <a16:creationId xmlns:a16="http://schemas.microsoft.com/office/drawing/2014/main" id="{D0648A7D-E664-6736-C9D2-69C56818600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6FF9221-9842-1032-DC5F-1F8BD88C360F}"/>
              </a:ext>
            </a:extLst>
          </p:cNvPr>
          <p:cNvSpPr>
            <a:spLocks noGrp="1"/>
          </p:cNvSpPr>
          <p:nvPr>
            <p:ph type="sldNum" sz="quarter" idx="12"/>
          </p:nvPr>
        </p:nvSpPr>
        <p:spPr/>
        <p:txBody>
          <a:bodyPr/>
          <a:lstStyle/>
          <a:p>
            <a:pPr>
              <a:defRPr/>
            </a:pPr>
            <a:fld id="{1BD91138-8369-43D9-8A35-643BE7E84AB2}" type="slidenum">
              <a:rPr lang="zh-CN" altLang="en-US" smtClean="0"/>
              <a:pPr>
                <a:defRPr/>
              </a:pPr>
              <a:t>‹#›</a:t>
            </a:fld>
            <a:endParaRPr lang="zh-CN" altLang="en-US"/>
          </a:p>
        </p:txBody>
      </p:sp>
    </p:spTree>
    <p:extLst>
      <p:ext uri="{BB962C8B-B14F-4D97-AF65-F5344CB8AC3E}">
        <p14:creationId xmlns:p14="http://schemas.microsoft.com/office/powerpoint/2010/main" val="27712258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A8CED2-C3F1-CCEB-2772-A87F7F5488C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AE972F5-1A9E-C552-027A-378AF8B9F9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7C2568D1-BD27-77CC-9646-C3B76D8275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26BA0D2-8621-1EFE-18B4-FF52C5D67E36}"/>
              </a:ext>
            </a:extLst>
          </p:cNvPr>
          <p:cNvSpPr>
            <a:spLocks noGrp="1"/>
          </p:cNvSpPr>
          <p:nvPr>
            <p:ph type="dt" sz="half" idx="10"/>
          </p:nvPr>
        </p:nvSpPr>
        <p:spPr/>
        <p:txBody>
          <a:bodyPr/>
          <a:lstStyle/>
          <a:p>
            <a:pPr>
              <a:defRPr/>
            </a:pPr>
            <a:fld id="{E869E4F4-A98C-45CE-BD62-39334D906E50}" type="datetime1">
              <a:rPr lang="zh-CN" altLang="en-US" smtClean="0"/>
              <a:pPr>
                <a:defRPr/>
              </a:pPr>
              <a:t>2024/4/30</a:t>
            </a:fld>
            <a:endParaRPr lang="zh-CN" altLang="en-US"/>
          </a:p>
        </p:txBody>
      </p:sp>
      <p:sp>
        <p:nvSpPr>
          <p:cNvPr id="6" name="页脚占位符 5">
            <a:extLst>
              <a:ext uri="{FF2B5EF4-FFF2-40B4-BE49-F238E27FC236}">
                <a16:creationId xmlns:a16="http://schemas.microsoft.com/office/drawing/2014/main" id="{9F64662F-060D-03E9-8282-B66BA9D3BF3F}"/>
              </a:ext>
            </a:extLst>
          </p:cNvPr>
          <p:cNvSpPr>
            <a:spLocks noGrp="1"/>
          </p:cNvSpPr>
          <p:nvPr>
            <p:ph type="ftr" sz="quarter" idx="11"/>
          </p:nvPr>
        </p:nvSpPr>
        <p:spPr/>
        <p:txBody>
          <a:bodyPr/>
          <a:lstStyle/>
          <a:p>
            <a:pPr>
              <a:defRPr/>
            </a:pPr>
            <a:r>
              <a:rPr lang="en-US" altLang="zh-CN"/>
              <a:t>Python</a:t>
            </a:r>
            <a:r>
              <a:rPr lang="zh-CN" altLang="en-US"/>
              <a:t>入门到人工智能实战</a:t>
            </a:r>
            <a:endParaRPr lang="zh-CN" altLang="en-US" dirty="0"/>
          </a:p>
        </p:txBody>
      </p:sp>
      <p:sp>
        <p:nvSpPr>
          <p:cNvPr id="7" name="灯片编号占位符 6">
            <a:extLst>
              <a:ext uri="{FF2B5EF4-FFF2-40B4-BE49-F238E27FC236}">
                <a16:creationId xmlns:a16="http://schemas.microsoft.com/office/drawing/2014/main" id="{9B7EEBD4-4066-46A2-25B4-F8C706EA1433}"/>
              </a:ext>
            </a:extLst>
          </p:cNvPr>
          <p:cNvSpPr>
            <a:spLocks noGrp="1"/>
          </p:cNvSpPr>
          <p:nvPr>
            <p:ph type="sldNum" sz="quarter" idx="12"/>
          </p:nvPr>
        </p:nvSpPr>
        <p:spPr/>
        <p:txBody>
          <a:bodyPr/>
          <a:lstStyle/>
          <a:p>
            <a:pPr>
              <a:defRPr/>
            </a:pPr>
            <a:fld id="{9A876026-86DB-4795-BA64-05AD33430367}" type="slidenum">
              <a:rPr lang="zh-CN" altLang="en-US" smtClean="0"/>
              <a:pPr>
                <a:defRPr/>
              </a:pPr>
              <a:t>‹#›</a:t>
            </a:fld>
            <a:endParaRPr lang="zh-CN" altLang="en-US"/>
          </a:p>
        </p:txBody>
      </p:sp>
    </p:spTree>
    <p:extLst>
      <p:ext uri="{BB962C8B-B14F-4D97-AF65-F5344CB8AC3E}">
        <p14:creationId xmlns:p14="http://schemas.microsoft.com/office/powerpoint/2010/main" val="4208581290"/>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9FD4C8-875F-7291-9033-66B1BD264E0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C919767-BE21-A54C-287E-B4F842B0A82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07F6332-005E-0D8B-AFED-549DEFAAA55D}"/>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5" name="页脚占位符 4">
            <a:extLst>
              <a:ext uri="{FF2B5EF4-FFF2-40B4-BE49-F238E27FC236}">
                <a16:creationId xmlns:a16="http://schemas.microsoft.com/office/drawing/2014/main" id="{AA28E8C0-808E-81A8-9615-8DE133A24CC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ED8566E-928C-D81B-1341-0D778A1B355E}"/>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21238416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A589E8-DBB4-5D15-625C-9FD1AE22883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049392F-8693-0ECD-4E06-A64A249E23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2B3C67A-20F4-8CB5-F1B4-E356B701A8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D9730BD-C3F2-813C-6719-ECD3E0F341D4}"/>
              </a:ext>
            </a:extLst>
          </p:cNvPr>
          <p:cNvSpPr>
            <a:spLocks noGrp="1"/>
          </p:cNvSpPr>
          <p:nvPr>
            <p:ph type="dt" sz="half" idx="10"/>
          </p:nvPr>
        </p:nvSpPr>
        <p:spPr/>
        <p:txBody>
          <a:bodyPr/>
          <a:lstStyle/>
          <a:p>
            <a:pPr>
              <a:defRPr/>
            </a:pPr>
            <a:fld id="{E869E4F4-A98C-45CE-BD62-39334D906E50}" type="datetime1">
              <a:rPr lang="zh-CN" altLang="en-US" smtClean="0"/>
              <a:pPr>
                <a:defRPr/>
              </a:pPr>
              <a:t>2024/4/30</a:t>
            </a:fld>
            <a:endParaRPr lang="zh-CN" altLang="en-US"/>
          </a:p>
        </p:txBody>
      </p:sp>
      <p:sp>
        <p:nvSpPr>
          <p:cNvPr id="6" name="页脚占位符 5">
            <a:extLst>
              <a:ext uri="{FF2B5EF4-FFF2-40B4-BE49-F238E27FC236}">
                <a16:creationId xmlns:a16="http://schemas.microsoft.com/office/drawing/2014/main" id="{EA790FD0-8029-5035-BB5C-E2C448B5A87A}"/>
              </a:ext>
            </a:extLst>
          </p:cNvPr>
          <p:cNvSpPr>
            <a:spLocks noGrp="1"/>
          </p:cNvSpPr>
          <p:nvPr>
            <p:ph type="ftr" sz="quarter" idx="11"/>
          </p:nvPr>
        </p:nvSpPr>
        <p:spPr/>
        <p:txBody>
          <a:bodyPr/>
          <a:lstStyle/>
          <a:p>
            <a:pPr>
              <a:defRPr/>
            </a:pPr>
            <a:r>
              <a:rPr lang="en-US" altLang="zh-CN"/>
              <a:t>Python</a:t>
            </a:r>
            <a:r>
              <a:rPr lang="zh-CN" altLang="en-US"/>
              <a:t>入门到人工智能实战</a:t>
            </a:r>
            <a:endParaRPr lang="zh-CN" altLang="en-US" dirty="0"/>
          </a:p>
        </p:txBody>
      </p:sp>
      <p:sp>
        <p:nvSpPr>
          <p:cNvPr id="7" name="灯片编号占位符 6">
            <a:extLst>
              <a:ext uri="{FF2B5EF4-FFF2-40B4-BE49-F238E27FC236}">
                <a16:creationId xmlns:a16="http://schemas.microsoft.com/office/drawing/2014/main" id="{6E8589F9-A859-2054-2987-69ECA82F1307}"/>
              </a:ext>
            </a:extLst>
          </p:cNvPr>
          <p:cNvSpPr>
            <a:spLocks noGrp="1"/>
          </p:cNvSpPr>
          <p:nvPr>
            <p:ph type="sldNum" sz="quarter" idx="12"/>
          </p:nvPr>
        </p:nvSpPr>
        <p:spPr/>
        <p:txBody>
          <a:bodyPr/>
          <a:lstStyle/>
          <a:p>
            <a:pPr>
              <a:defRPr/>
            </a:pPr>
            <a:fld id="{9A876026-86DB-4795-BA64-05AD33430367}" type="slidenum">
              <a:rPr lang="zh-CN" altLang="en-US" smtClean="0"/>
              <a:pPr>
                <a:defRPr/>
              </a:pPr>
              <a:t>‹#›</a:t>
            </a:fld>
            <a:endParaRPr lang="zh-CN" altLang="en-US"/>
          </a:p>
        </p:txBody>
      </p:sp>
    </p:spTree>
    <p:extLst>
      <p:ext uri="{BB962C8B-B14F-4D97-AF65-F5344CB8AC3E}">
        <p14:creationId xmlns:p14="http://schemas.microsoft.com/office/powerpoint/2010/main" val="578376310"/>
      </p:ext>
    </p:extLst>
  </p:cSld>
  <p:clrMapOvr>
    <a:masterClrMapping/>
  </p:clrMapOvr>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BB0351-5469-F9A7-1033-BDFE9844F4D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285A92A-A08F-B92C-8934-10CD829A393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F4E36E-DD0B-5A72-0DCD-E5F4189E5FE6}"/>
              </a:ext>
            </a:extLst>
          </p:cNvPr>
          <p:cNvSpPr>
            <a:spLocks noGrp="1"/>
          </p:cNvSpPr>
          <p:nvPr>
            <p:ph type="dt" sz="half" idx="10"/>
          </p:nvPr>
        </p:nvSpPr>
        <p:spPr/>
        <p:txBody>
          <a:bodyPr/>
          <a:lstStyle/>
          <a:p>
            <a:pPr>
              <a:defRPr/>
            </a:pPr>
            <a:fld id="{E869E4F4-A98C-45CE-BD62-39334D906E50}" type="datetime1">
              <a:rPr lang="zh-CN" altLang="en-US" smtClean="0"/>
              <a:pPr>
                <a:defRPr/>
              </a:pPr>
              <a:t>2024/4/30</a:t>
            </a:fld>
            <a:endParaRPr lang="zh-CN" altLang="en-US"/>
          </a:p>
        </p:txBody>
      </p:sp>
      <p:sp>
        <p:nvSpPr>
          <p:cNvPr id="5" name="页脚占位符 4">
            <a:extLst>
              <a:ext uri="{FF2B5EF4-FFF2-40B4-BE49-F238E27FC236}">
                <a16:creationId xmlns:a16="http://schemas.microsoft.com/office/drawing/2014/main" id="{B2D12EE6-F0DD-29BC-C8C6-30E98D1E58DE}"/>
              </a:ext>
            </a:extLst>
          </p:cNvPr>
          <p:cNvSpPr>
            <a:spLocks noGrp="1"/>
          </p:cNvSpPr>
          <p:nvPr>
            <p:ph type="ftr" sz="quarter" idx="11"/>
          </p:nvPr>
        </p:nvSpPr>
        <p:spPr/>
        <p:txBody>
          <a:bodyPr/>
          <a:lstStyle/>
          <a:p>
            <a:pPr>
              <a:defRPr/>
            </a:pPr>
            <a:r>
              <a:rPr lang="en-US" altLang="zh-CN"/>
              <a:t>Python</a:t>
            </a:r>
            <a:r>
              <a:rPr lang="zh-CN" altLang="en-US"/>
              <a:t>入门到人工智能实战</a:t>
            </a:r>
            <a:endParaRPr lang="zh-CN" altLang="en-US" dirty="0"/>
          </a:p>
        </p:txBody>
      </p:sp>
      <p:sp>
        <p:nvSpPr>
          <p:cNvPr id="6" name="灯片编号占位符 5">
            <a:extLst>
              <a:ext uri="{FF2B5EF4-FFF2-40B4-BE49-F238E27FC236}">
                <a16:creationId xmlns:a16="http://schemas.microsoft.com/office/drawing/2014/main" id="{9D834E18-284F-56E7-ACDF-775AFD8A0792}"/>
              </a:ext>
            </a:extLst>
          </p:cNvPr>
          <p:cNvSpPr>
            <a:spLocks noGrp="1"/>
          </p:cNvSpPr>
          <p:nvPr>
            <p:ph type="sldNum" sz="quarter" idx="12"/>
          </p:nvPr>
        </p:nvSpPr>
        <p:spPr/>
        <p:txBody>
          <a:bodyPr/>
          <a:lstStyle/>
          <a:p>
            <a:pPr>
              <a:defRPr/>
            </a:pPr>
            <a:fld id="{9A876026-86DB-4795-BA64-05AD33430367}" type="slidenum">
              <a:rPr lang="zh-CN" altLang="en-US" smtClean="0"/>
              <a:pPr>
                <a:defRPr/>
              </a:pPr>
              <a:t>‹#›</a:t>
            </a:fld>
            <a:endParaRPr lang="zh-CN" altLang="en-US"/>
          </a:p>
        </p:txBody>
      </p:sp>
    </p:spTree>
    <p:extLst>
      <p:ext uri="{BB962C8B-B14F-4D97-AF65-F5344CB8AC3E}">
        <p14:creationId xmlns:p14="http://schemas.microsoft.com/office/powerpoint/2010/main" val="3790351917"/>
      </p:ext>
    </p:extLst>
  </p:cSld>
  <p:clrMapOvr>
    <a:masterClrMapping/>
  </p:clrMapOvr>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0A32E98-C907-0E04-2D61-E1613DEDAF7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900076E-0E1E-EE79-D785-D43EC7B93AE1}"/>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DF184BA-99C2-EAFB-C055-49E4AF8BEE3F}"/>
              </a:ext>
            </a:extLst>
          </p:cNvPr>
          <p:cNvSpPr>
            <a:spLocks noGrp="1"/>
          </p:cNvSpPr>
          <p:nvPr>
            <p:ph type="dt" sz="half" idx="10"/>
          </p:nvPr>
        </p:nvSpPr>
        <p:spPr/>
        <p:txBody>
          <a:bodyPr/>
          <a:lstStyle/>
          <a:p>
            <a:pPr>
              <a:defRPr/>
            </a:pPr>
            <a:fld id="{E869E4F4-A98C-45CE-BD62-39334D906E50}" type="datetime1">
              <a:rPr lang="zh-CN" altLang="en-US" smtClean="0"/>
              <a:pPr>
                <a:defRPr/>
              </a:pPr>
              <a:t>2024/4/30</a:t>
            </a:fld>
            <a:endParaRPr lang="zh-CN" altLang="en-US"/>
          </a:p>
        </p:txBody>
      </p:sp>
      <p:sp>
        <p:nvSpPr>
          <p:cNvPr id="5" name="页脚占位符 4">
            <a:extLst>
              <a:ext uri="{FF2B5EF4-FFF2-40B4-BE49-F238E27FC236}">
                <a16:creationId xmlns:a16="http://schemas.microsoft.com/office/drawing/2014/main" id="{8846904D-454A-5415-A79E-8610CAA6236E}"/>
              </a:ext>
            </a:extLst>
          </p:cNvPr>
          <p:cNvSpPr>
            <a:spLocks noGrp="1"/>
          </p:cNvSpPr>
          <p:nvPr>
            <p:ph type="ftr" sz="quarter" idx="11"/>
          </p:nvPr>
        </p:nvSpPr>
        <p:spPr/>
        <p:txBody>
          <a:bodyPr/>
          <a:lstStyle/>
          <a:p>
            <a:pPr>
              <a:defRPr/>
            </a:pPr>
            <a:r>
              <a:rPr lang="en-US" altLang="zh-CN"/>
              <a:t>Python</a:t>
            </a:r>
            <a:r>
              <a:rPr lang="zh-CN" altLang="en-US"/>
              <a:t>入门到人工智能实战</a:t>
            </a:r>
            <a:endParaRPr lang="zh-CN" altLang="en-US" dirty="0"/>
          </a:p>
        </p:txBody>
      </p:sp>
      <p:sp>
        <p:nvSpPr>
          <p:cNvPr id="6" name="灯片编号占位符 5">
            <a:extLst>
              <a:ext uri="{FF2B5EF4-FFF2-40B4-BE49-F238E27FC236}">
                <a16:creationId xmlns:a16="http://schemas.microsoft.com/office/drawing/2014/main" id="{E40AB075-CF31-EB06-BDFC-22795D076958}"/>
              </a:ext>
            </a:extLst>
          </p:cNvPr>
          <p:cNvSpPr>
            <a:spLocks noGrp="1"/>
          </p:cNvSpPr>
          <p:nvPr>
            <p:ph type="sldNum" sz="quarter" idx="12"/>
          </p:nvPr>
        </p:nvSpPr>
        <p:spPr/>
        <p:txBody>
          <a:bodyPr/>
          <a:lstStyle/>
          <a:p>
            <a:pPr>
              <a:defRPr/>
            </a:pPr>
            <a:fld id="{9A876026-86DB-4795-BA64-05AD33430367}" type="slidenum">
              <a:rPr lang="zh-CN" altLang="en-US" smtClean="0"/>
              <a:pPr>
                <a:defRPr/>
              </a:pPr>
              <a:t>‹#›</a:t>
            </a:fld>
            <a:endParaRPr lang="zh-CN" altLang="en-US"/>
          </a:p>
        </p:txBody>
      </p:sp>
    </p:spTree>
    <p:extLst>
      <p:ext uri="{BB962C8B-B14F-4D97-AF65-F5344CB8AC3E}">
        <p14:creationId xmlns:p14="http://schemas.microsoft.com/office/powerpoint/2010/main" val="2150197475"/>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EFC190-ABEE-0B16-8863-BB912ADF016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C79B6E51-9397-D97C-06C3-48D0E57DE8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25D3C0C-C171-945F-794F-3A45C65509E4}"/>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5" name="页脚占位符 4">
            <a:extLst>
              <a:ext uri="{FF2B5EF4-FFF2-40B4-BE49-F238E27FC236}">
                <a16:creationId xmlns:a16="http://schemas.microsoft.com/office/drawing/2014/main" id="{49579135-DE0A-B3D6-36AA-93595E39FA8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1C5F518-C484-3256-519B-49F5961A56FA}"/>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33844607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0A6055-F50A-E3D9-DCAF-7BC9511915E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56AA304-E6B6-2C76-614D-62892858556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528F800-59C9-FFE0-5E1B-7F5C8E60E60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C69CBA4-4452-B50B-19BB-FFB68AE3E98A}"/>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6" name="页脚占位符 5">
            <a:extLst>
              <a:ext uri="{FF2B5EF4-FFF2-40B4-BE49-F238E27FC236}">
                <a16:creationId xmlns:a16="http://schemas.microsoft.com/office/drawing/2014/main" id="{27D9C433-96D7-27CD-8654-7B35C054C10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EE851CE-B973-A551-FB5F-4BB112AD8E64}"/>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42763810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0D4872-99FC-5796-4703-1A52F025969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1F8C90D-AED5-0742-79C7-49EDDC72B3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8826BB-F4C2-CB28-AFBD-EE112EE8E47E}"/>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5605523D-DB15-4FC2-7A63-5FAA26416F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DD223E1-6B67-BFA5-7CFA-01D4D0A3847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FF15C7E-7ECA-5BCE-5169-888D0AA11E2F}"/>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8" name="页脚占位符 7">
            <a:extLst>
              <a:ext uri="{FF2B5EF4-FFF2-40B4-BE49-F238E27FC236}">
                <a16:creationId xmlns:a16="http://schemas.microsoft.com/office/drawing/2014/main" id="{E5D597B3-F804-054B-C21E-28D143C4CDE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C64DE65-0425-EFD0-5F2B-2CDC38C36AE8}"/>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1339003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887AF9-4D14-12C5-1A2B-47C3CD4EC42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F71C67A-1320-9024-1E74-04CDE76068C5}"/>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4" name="页脚占位符 3">
            <a:extLst>
              <a:ext uri="{FF2B5EF4-FFF2-40B4-BE49-F238E27FC236}">
                <a16:creationId xmlns:a16="http://schemas.microsoft.com/office/drawing/2014/main" id="{DC4F23D8-C87F-8024-B876-30E725A8A4D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6576DA4-C4E8-4B70-D1EF-ED48973DCDE2}"/>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705919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44074B7-A5A0-3837-6A8C-3F47AAB5A0A4}"/>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3" name="页脚占位符 2">
            <a:extLst>
              <a:ext uri="{FF2B5EF4-FFF2-40B4-BE49-F238E27FC236}">
                <a16:creationId xmlns:a16="http://schemas.microsoft.com/office/drawing/2014/main" id="{BA0103F8-7B14-23B8-33DF-337582C2683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A97663C-C48D-F05C-F852-361DEBCDE392}"/>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1606538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AAD961-694D-F5F8-3B65-2005CA90898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86C3910-EC96-4D5D-E7A9-E442689B27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BFC63E18-3596-A08B-5AF6-173D5AC112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FEC92AA-414B-0F8A-5429-D44206E4B611}"/>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6" name="页脚占位符 5">
            <a:extLst>
              <a:ext uri="{FF2B5EF4-FFF2-40B4-BE49-F238E27FC236}">
                <a16:creationId xmlns:a16="http://schemas.microsoft.com/office/drawing/2014/main" id="{0C2C2E64-3042-94AC-CE86-4E0CCE461DE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FD320AC-C8B0-7CDB-CF06-38B01E924650}"/>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323238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5DED03-2074-4724-81E0-BE04EAD0179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B1FF1A9-C502-42D9-FBBA-8BBF7DBECC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BCDDC638-3323-D083-0109-7E203B7CFE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273A71-124F-0441-D024-C1DC16DCC51B}"/>
              </a:ext>
            </a:extLst>
          </p:cNvPr>
          <p:cNvSpPr>
            <a:spLocks noGrp="1"/>
          </p:cNvSpPr>
          <p:nvPr>
            <p:ph type="dt" sz="half" idx="10"/>
          </p:nvPr>
        </p:nvSpPr>
        <p:spPr/>
        <p:txBody>
          <a:bodyPr/>
          <a:lstStyle/>
          <a:p>
            <a:fld id="{F4C3BBF0-CCC8-4531-B85E-C2E465918663}" type="datetimeFigureOut">
              <a:rPr lang="zh-CN" altLang="en-US" smtClean="0"/>
              <a:t>2024/4/30</a:t>
            </a:fld>
            <a:endParaRPr lang="zh-CN" altLang="en-US"/>
          </a:p>
        </p:txBody>
      </p:sp>
      <p:sp>
        <p:nvSpPr>
          <p:cNvPr id="6" name="页脚占位符 5">
            <a:extLst>
              <a:ext uri="{FF2B5EF4-FFF2-40B4-BE49-F238E27FC236}">
                <a16:creationId xmlns:a16="http://schemas.microsoft.com/office/drawing/2014/main" id="{C3E70AE8-7B61-A203-BAE7-15EC98EC663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842CF82-43E8-7F48-D292-6D82DDEBC3C4}"/>
              </a:ext>
            </a:extLst>
          </p:cNvPr>
          <p:cNvSpPr>
            <a:spLocks noGrp="1"/>
          </p:cNvSpPr>
          <p:nvPr>
            <p:ph type="sldNum" sz="quarter" idx="12"/>
          </p:nvPr>
        </p:nvSpPr>
        <p:spPr/>
        <p:txBody>
          <a:body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8690369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AEB6CDB-F2CC-3F92-6BC8-1F798F2F6A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487F9B8-6752-5F7E-9F09-1C9315D1CF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17CB452-2EAA-0E1A-334F-C76C207903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C3BBF0-CCC8-4531-B85E-C2E465918663}" type="datetimeFigureOut">
              <a:rPr lang="zh-CN" altLang="en-US" smtClean="0"/>
              <a:t>2024/4/30</a:t>
            </a:fld>
            <a:endParaRPr lang="zh-CN" altLang="en-US"/>
          </a:p>
        </p:txBody>
      </p:sp>
      <p:sp>
        <p:nvSpPr>
          <p:cNvPr id="5" name="页脚占位符 4">
            <a:extLst>
              <a:ext uri="{FF2B5EF4-FFF2-40B4-BE49-F238E27FC236}">
                <a16:creationId xmlns:a16="http://schemas.microsoft.com/office/drawing/2014/main" id="{C9C11583-0EC4-CB9A-E8BC-0C4487DB7E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4237008-C56F-E79D-A8B1-0392E5B7C3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9A26C8-564F-44C9-A923-1854572E135E}" type="slidenum">
              <a:rPr lang="zh-CN" altLang="en-US" smtClean="0"/>
              <a:t>‹#›</a:t>
            </a:fld>
            <a:endParaRPr lang="zh-CN" altLang="en-US"/>
          </a:p>
        </p:txBody>
      </p:sp>
    </p:spTree>
    <p:extLst>
      <p:ext uri="{BB962C8B-B14F-4D97-AF65-F5344CB8AC3E}">
        <p14:creationId xmlns:p14="http://schemas.microsoft.com/office/powerpoint/2010/main" val="877525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B1804D9-4E71-6F4A-FC08-25C1353538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3FA08F5-1C30-8157-9C30-8480CC2E2B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A7F34D4-D687-BE4C-2555-93081D7A20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E869E4F4-A98C-45CE-BD62-39334D906E50}" type="datetime1">
              <a:rPr lang="zh-CN" altLang="en-US" smtClean="0"/>
              <a:pPr>
                <a:defRPr/>
              </a:pPr>
              <a:t>2024/4/30</a:t>
            </a:fld>
            <a:endParaRPr lang="zh-CN" altLang="en-US"/>
          </a:p>
        </p:txBody>
      </p:sp>
      <p:sp>
        <p:nvSpPr>
          <p:cNvPr id="5" name="页脚占位符 4">
            <a:extLst>
              <a:ext uri="{FF2B5EF4-FFF2-40B4-BE49-F238E27FC236}">
                <a16:creationId xmlns:a16="http://schemas.microsoft.com/office/drawing/2014/main" id="{F7E64BBA-0C1E-C49F-E184-B4357CC502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r>
              <a:rPr lang="en-US" altLang="zh-CN"/>
              <a:t>Python</a:t>
            </a:r>
            <a:r>
              <a:rPr lang="zh-CN" altLang="en-US"/>
              <a:t>入门到人工智能实战</a:t>
            </a:r>
            <a:endParaRPr lang="zh-CN" altLang="en-US" dirty="0"/>
          </a:p>
        </p:txBody>
      </p:sp>
      <p:sp>
        <p:nvSpPr>
          <p:cNvPr id="6" name="灯片编号占位符 5">
            <a:extLst>
              <a:ext uri="{FF2B5EF4-FFF2-40B4-BE49-F238E27FC236}">
                <a16:creationId xmlns:a16="http://schemas.microsoft.com/office/drawing/2014/main" id="{0050F037-E6FB-6C07-909B-ECC897A44D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9A876026-86DB-4795-BA64-05AD33430367}" type="slidenum">
              <a:rPr lang="zh-CN" altLang="en-US" smtClean="0"/>
              <a:pPr>
                <a:defRPr/>
              </a:pPr>
              <a:t>‹#›</a:t>
            </a:fld>
            <a:endParaRPr lang="zh-CN" altLang="en-US"/>
          </a:p>
        </p:txBody>
      </p:sp>
    </p:spTree>
    <p:extLst>
      <p:ext uri="{BB962C8B-B14F-4D97-AF65-F5344CB8AC3E}">
        <p14:creationId xmlns:p14="http://schemas.microsoft.com/office/powerpoint/2010/main" val="41189652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6.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7.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8.em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11.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12.em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notesSlide" Target="../notesSlides/notesSlide31.xml"/><Relationship Id="rId1" Type="http://schemas.openxmlformats.org/officeDocument/2006/relationships/slideLayout" Target="../slideLayouts/slideLayout13.xml"/><Relationship Id="rId4" Type="http://schemas.openxmlformats.org/officeDocument/2006/relationships/image" Target="../media/image16.emf"/></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1501.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36.xml.rels><?xml version="1.0" encoding="UTF-8" standalone="yes"?>
<Relationships xmlns="http://schemas.openxmlformats.org/package/2006/relationships"><Relationship Id="rId3" Type="http://schemas.openxmlformats.org/officeDocument/2006/relationships/image" Target="../media/image1681.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1680.png"/><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38.xml"/><Relationship Id="rId1" Type="http://schemas.openxmlformats.org/officeDocument/2006/relationships/slideLayout" Target="../slideLayouts/slideLayout13.xml"/><Relationship Id="rId4" Type="http://schemas.openxmlformats.org/officeDocument/2006/relationships/image" Target="../media/image19.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39.xml"/><Relationship Id="rId1" Type="http://schemas.openxmlformats.org/officeDocument/2006/relationships/slideLayout" Target="../slideLayouts/slideLayout13.xml"/><Relationship Id="rId4" Type="http://schemas.openxmlformats.org/officeDocument/2006/relationships/image" Target="../media/image20.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notesSlide" Target="../notesSlides/notesSlide40.xml"/><Relationship Id="rId1" Type="http://schemas.openxmlformats.org/officeDocument/2006/relationships/slideLayout" Target="../slideLayouts/slideLayout13.xml"/><Relationship Id="rId4" Type="http://schemas.openxmlformats.org/officeDocument/2006/relationships/image" Target="../media/image21.emf"/></Relationships>
</file>

<file path=ppt/slides/_rels/slide42.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47.xml"/><Relationship Id="rId1" Type="http://schemas.openxmlformats.org/officeDocument/2006/relationships/slideLayout" Target="../slideLayouts/slideLayout13.xml"/><Relationship Id="rId4" Type="http://schemas.openxmlformats.org/officeDocument/2006/relationships/image" Target="../media/image25.emf"/></Relationships>
</file>

<file path=ppt/slides/_rels/slide49.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48.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1.emf"/></Relationships>
</file>

<file path=ppt/slides/_rels/slide5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1770.png"/><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notesSlide" Target="../notesSlides/notesSlide53.xml"/><Relationship Id="rId1" Type="http://schemas.openxmlformats.org/officeDocument/2006/relationships/slideLayout" Target="../slideLayouts/slideLayout13.xml"/><Relationship Id="rId6" Type="http://schemas.openxmlformats.org/officeDocument/2006/relationships/image" Target="../media/image30.emf"/><Relationship Id="rId5" Type="http://schemas.openxmlformats.org/officeDocument/2006/relationships/oleObject" Target="../embeddings/oleObject13.bin"/><Relationship Id="rId4" Type="http://schemas.openxmlformats.org/officeDocument/2006/relationships/image" Target="../media/image29.emf"/></Relationships>
</file>

<file path=ppt/slides/_rels/slide5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E32328-3894-3750-5CEB-E1FC76821F48}"/>
              </a:ext>
            </a:extLst>
          </p:cNvPr>
          <p:cNvSpPr>
            <a:spLocks noGrp="1"/>
          </p:cNvSpPr>
          <p:nvPr>
            <p:ph type="ctrTitle"/>
          </p:nvPr>
        </p:nvSpPr>
        <p:spPr/>
        <p:txBody>
          <a:bodyPr/>
          <a:lstStyle/>
          <a:p>
            <a:r>
              <a:rPr lang="zh-CN" altLang="en-US" sz="6000" dirty="0"/>
              <a:t>第</a:t>
            </a:r>
            <a:r>
              <a:rPr lang="en-US" altLang="zh-CN" sz="6000" dirty="0"/>
              <a:t>9</a:t>
            </a:r>
            <a:r>
              <a:rPr lang="zh-CN" altLang="en-US" sz="6000" dirty="0"/>
              <a:t>章 </a:t>
            </a:r>
            <a:r>
              <a:rPr lang="zh-CN" altLang="en-US" sz="6000" kern="100" dirty="0">
                <a:latin typeface="Times New Roman" panose="02020603050405020304" pitchFamily="18" charset="0"/>
                <a:ea typeface="宋体" panose="02010600030101010101" pitchFamily="2" charset="-122"/>
              </a:rPr>
              <a:t>大语言模型</a:t>
            </a:r>
            <a:endParaRPr lang="zh-CN" altLang="en-US" dirty="0"/>
          </a:p>
        </p:txBody>
      </p:sp>
    </p:spTree>
    <p:extLst>
      <p:ext uri="{BB962C8B-B14F-4D97-AF65-F5344CB8AC3E}">
        <p14:creationId xmlns:p14="http://schemas.microsoft.com/office/powerpoint/2010/main" val="2718409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sz="2400" b="1" kern="100" dirty="0">
                <a:latin typeface="Times New Roman" panose="02020603050405020304" pitchFamily="18" charset="0"/>
                <a:ea typeface="宋体" panose="02010600030101010101" pitchFamily="2" charset="-122"/>
                <a:cs typeface="Times New Roman" panose="02020603050405020304" pitchFamily="18" charset="0"/>
              </a:rPr>
              <a:t>架构</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6" name="图片 15">
            <a:extLst>
              <a:ext uri="{FF2B5EF4-FFF2-40B4-BE49-F238E27FC236}">
                <a16:creationId xmlns:a16="http://schemas.microsoft.com/office/drawing/2014/main" id="{67781285-5F3E-4E22-D446-93052B3423C8}"/>
              </a:ext>
            </a:extLst>
          </p:cNvPr>
          <p:cNvPicPr>
            <a:picLocks noChangeAspect="1"/>
          </p:cNvPicPr>
          <p:nvPr/>
        </p:nvPicPr>
        <p:blipFill>
          <a:blip r:embed="rId3"/>
          <a:srcRect/>
          <a:stretch>
            <a:fillRect/>
          </a:stretch>
        </p:blipFill>
        <p:spPr bwMode="auto">
          <a:xfrm>
            <a:off x="1792287" y="2099309"/>
            <a:ext cx="8389938" cy="4339589"/>
          </a:xfrm>
          <a:prstGeom prst="rect">
            <a:avLst/>
          </a:prstGeom>
          <a:noFill/>
          <a:ln w="9525">
            <a:noFill/>
            <a:miter lim="800000"/>
            <a:headEnd/>
            <a:tailEnd/>
          </a:ln>
        </p:spPr>
      </p:pic>
    </p:spTree>
    <p:extLst>
      <p:ext uri="{BB962C8B-B14F-4D97-AF65-F5344CB8AC3E}">
        <p14:creationId xmlns:p14="http://schemas.microsoft.com/office/powerpoint/2010/main" val="2065581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sz="2400" b="1" kern="100" dirty="0">
                <a:latin typeface="Times New Roman" panose="02020603050405020304" pitchFamily="18" charset="0"/>
                <a:ea typeface="宋体" panose="02010600030101010101" pitchFamily="2" charset="-122"/>
                <a:cs typeface="Times New Roman" panose="02020603050405020304" pitchFamily="18" charset="0"/>
              </a:rPr>
              <a:t>架构</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7" name="内容占位符 5">
            <a:extLst>
              <a:ext uri="{FF2B5EF4-FFF2-40B4-BE49-F238E27FC236}">
                <a16:creationId xmlns:a16="http://schemas.microsoft.com/office/drawing/2014/main" id="{7512C942-2076-755F-1684-6486E925E4C2}"/>
              </a:ext>
            </a:extLst>
          </p:cNvPr>
          <p:cNvSpPr txBox="1">
            <a:spLocks/>
          </p:cNvSpPr>
          <p:nvPr/>
        </p:nvSpPr>
        <p:spPr bwMode="auto">
          <a:xfrm>
            <a:off x="1981200" y="1976425"/>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对不同下游任务采用有监督的学习方式</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在微调时，针对不同的下游任务，主要改动</a:t>
            </a:r>
            <a:r>
              <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GPT</a:t>
            </a:r>
            <a:r>
              <a:rPr kumimoji="0" lang="zh-CN" altLang="en-US"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的输入格式，先将不同任务通过数据组合，代入</a:t>
            </a:r>
            <a:r>
              <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Transformer</a:t>
            </a:r>
            <a:r>
              <a:rPr kumimoji="0" lang="zh-CN" altLang="en-US"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模型，然后在模型输出的数据后加全连接层（</a:t>
            </a:r>
            <a:r>
              <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Linear</a:t>
            </a:r>
            <a:r>
              <a:rPr kumimoji="0" lang="zh-CN" altLang="en-US"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）以适配标注数据的格式，具体情况大致如下：</a:t>
            </a: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分类问题，改动很少，只要加上一个起始（</a:t>
            </a:r>
            <a:r>
              <a:rPr kumimoji="0" lang="en-US" altLang="zh-CN"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Start</a:t>
            </a:r>
            <a:r>
              <a:rPr kumimoji="0" lang="zh-CN" altLang="en-US"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）和终结符号（</a:t>
            </a:r>
            <a:r>
              <a:rPr kumimoji="0" lang="en-US" altLang="zh-CN"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Extract</a:t>
            </a:r>
            <a:r>
              <a:rPr kumimoji="0" lang="zh-CN" altLang="en-US"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）即可；</a:t>
            </a: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句子关系判断问题，比如</a:t>
            </a:r>
            <a:r>
              <a:rPr kumimoji="0" lang="en-US" altLang="zh-CN"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Entailment</a:t>
            </a:r>
            <a:r>
              <a:rPr kumimoji="0" lang="zh-CN" altLang="en-US"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，两个句子中间再加个分隔符（如</a:t>
            </a:r>
            <a:r>
              <a:rPr kumimoji="0" lang="en-US" altLang="zh-CN" sz="2000" b="0" i="0" u="none" strike="noStrike" kern="1200" cap="none" spc="0" normalizeH="0" baseline="0" noProof="0" dirty="0" err="1">
                <a:ln>
                  <a:noFill/>
                </a:ln>
                <a:solidFill>
                  <a:srgbClr val="4B4B4B"/>
                </a:solidFill>
                <a:effectLst/>
                <a:uLnTx/>
                <a:uFillTx/>
                <a:latin typeface="PingFang SC"/>
                <a:ea typeface="等线" panose="02010600030101010101" pitchFamily="2" charset="-122"/>
                <a:cs typeface="+mn-cs"/>
              </a:rPr>
              <a:t>Delim</a:t>
            </a:r>
            <a:r>
              <a:rPr kumimoji="0" lang="zh-CN" altLang="en-US"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）即可；</a:t>
            </a: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文本相似性判断问题，把两个句子顺序颠倒下做出两个输入即可，这是为了告诉模型句子顺序不重要</a:t>
            </a: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多项选择问题，则多路输入，每一路把文章和答案选项拼接作为一个输入即可。</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4129496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GPT-2</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模型</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7" name="内容占位符 5">
            <a:extLst>
              <a:ext uri="{FF2B5EF4-FFF2-40B4-BE49-F238E27FC236}">
                <a16:creationId xmlns:a16="http://schemas.microsoft.com/office/drawing/2014/main" id="{7512C942-2076-755F-1684-6486E925E4C2}"/>
              </a:ext>
            </a:extLst>
          </p:cNvPr>
          <p:cNvSpPr txBox="1">
            <a:spLocks/>
          </p:cNvSpPr>
          <p:nvPr/>
        </p:nvSpPr>
        <p:spPr bwMode="auto">
          <a:xfrm>
            <a:off x="1981200" y="1976425"/>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与</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GPT-2</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模型的异同</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相同点</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模型结构相同，都使用</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Transformer</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模型中的解码器</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不同点</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0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GPT-2</a:t>
            </a:r>
            <a:r>
              <a:rPr kumimoji="0" lang="zh-CN" altLang="zh-CN" sz="20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结构的规模更大，层数更大</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用来训练</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GPT-2</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模型的数据类型更多，数据量更大，数据质量更高</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GPT-2</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对下游任务采用无监督学习方式，不改变不同下游任务的参数和模型（即所谓零样本设置或学习（</a:t>
            </a:r>
            <a:r>
              <a:rPr kumimoji="0" lang="en-US" altLang="zh-CN" sz="2000" b="0" i="0" u="none" strike="noStrike" kern="1200" cap="none" spc="0" normalizeH="0" baseline="0" noProof="0" dirty="0">
                <a:ln>
                  <a:noFill/>
                </a:ln>
                <a:solidFill>
                  <a:prstClr val="black"/>
                </a:solidFill>
                <a:effectLst/>
                <a:uLnTx/>
                <a:uFillTx/>
                <a:latin typeface="Calibri" panose="020F0502020204030204" pitchFamily="34" charset="0"/>
                <a:ea typeface="宋体" panose="02010600030101010101" pitchFamily="2" charset="-122"/>
                <a:cs typeface="Times New Roman" panose="02020603050405020304" pitchFamily="18" charset="0"/>
              </a:rPr>
              <a:t> Zero-Shot Setting </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034609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BERT</a:t>
            </a:r>
            <a:r>
              <a:rPr lang="zh-CN" altLang="en-US" sz="2400" b="1" kern="100" dirty="0">
                <a:effectLst/>
                <a:latin typeface="Times New Roman" panose="02020603050405020304" pitchFamily="18" charset="0"/>
                <a:ea typeface="宋体" panose="02010600030101010101" pitchFamily="2" charset="-122"/>
                <a:cs typeface="Times New Roman" panose="02020603050405020304" pitchFamily="18" charset="0"/>
              </a:rPr>
              <a:t>模型概述</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内容占位符 5">
            <a:extLst>
              <a:ext uri="{FF2B5EF4-FFF2-40B4-BE49-F238E27FC236}">
                <a16:creationId xmlns:a16="http://schemas.microsoft.com/office/drawing/2014/main" id="{10E674E4-829A-E587-E786-A9D48C055F12}"/>
              </a:ext>
            </a:extLst>
          </p:cNvPr>
          <p:cNvSpPr txBox="1">
            <a:spLocks/>
          </p:cNvSpPr>
          <p:nvPr/>
        </p:nvSpPr>
        <p:spPr bwMode="auto">
          <a:xfrm>
            <a:off x="1981200" y="1976425"/>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BERT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全称为</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Bidirectional Encoder Representations from Transformers</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BERT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基本架构</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使用</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Transformer</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模型中的编码器</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(Encoder)</a:t>
            </a: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BERT</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主要原理</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BERT</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是自编码语言模型</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en-US" altLang="zh-CN" sz="20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AutoEncoder</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 Language Model</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通过在输入</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X</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中随机掩码（</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mask</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）一部分单词，然后预训练的主要任务之一就是根据上下文单词来预测这些单词，从而得到的预训练语言模型</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是一种掩码语言模型</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MLM</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Masked Language Model</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BERT</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主要应用场景</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自然语言理解任务</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457200" marR="0" lvl="1"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0096837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sz="2400" b="1" kern="100" dirty="0">
                <a:effectLst/>
                <a:latin typeface="Times New Roman" panose="02020603050405020304" pitchFamily="18" charset="0"/>
                <a:ea typeface="宋体" panose="02010600030101010101" pitchFamily="2" charset="-122"/>
                <a:cs typeface="Times New Roman" panose="02020603050405020304" pitchFamily="18" charset="0"/>
              </a:rPr>
              <a:t>与</a:t>
            </a:r>
            <a:r>
              <a:rPr lang="en-US"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BERT</a:t>
            </a:r>
            <a:r>
              <a:rPr lang="zh-CN" altLang="en-US" sz="2400" b="1" kern="100" dirty="0">
                <a:effectLst/>
                <a:latin typeface="Times New Roman" panose="02020603050405020304" pitchFamily="18" charset="0"/>
                <a:ea typeface="宋体" panose="02010600030101010101" pitchFamily="2" charset="-122"/>
                <a:cs typeface="Times New Roman" panose="02020603050405020304" pitchFamily="18" charset="0"/>
              </a:rPr>
              <a:t>模型的异同</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8" name="图片 17">
            <a:extLst>
              <a:ext uri="{FF2B5EF4-FFF2-40B4-BE49-F238E27FC236}">
                <a16:creationId xmlns:a16="http://schemas.microsoft.com/office/drawing/2014/main" id="{FCC23885-1976-4BC2-0D0E-107F05753628}"/>
              </a:ext>
            </a:extLst>
          </p:cNvPr>
          <p:cNvPicPr>
            <a:picLocks noChangeAspect="1"/>
          </p:cNvPicPr>
          <p:nvPr/>
        </p:nvPicPr>
        <p:blipFill>
          <a:blip r:embed="rId3"/>
          <a:stretch>
            <a:fillRect/>
          </a:stretch>
        </p:blipFill>
        <p:spPr>
          <a:xfrm>
            <a:off x="1781174" y="2166915"/>
            <a:ext cx="8334375" cy="4189431"/>
          </a:xfrm>
          <a:prstGeom prst="rect">
            <a:avLst/>
          </a:prstGeom>
        </p:spPr>
      </p:pic>
    </p:spTree>
    <p:extLst>
      <p:ext uri="{BB962C8B-B14F-4D97-AF65-F5344CB8AC3E}">
        <p14:creationId xmlns:p14="http://schemas.microsoft.com/office/powerpoint/2010/main" val="574781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模型由</a:t>
            </a:r>
            <a:r>
              <a:rPr lang="en-US" altLang="zh-CN" sz="2400" b="1" kern="100" dirty="0">
                <a:effectLst/>
                <a:latin typeface="Times New Roman" panose="02020603050405020304" pitchFamily="18" charset="0"/>
                <a:ea typeface="宋体" panose="02010600030101010101" pitchFamily="2" charset="-122"/>
              </a:rPr>
              <a:t>GPT1</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升级到</a:t>
            </a:r>
            <a:r>
              <a:rPr lang="en-US" altLang="zh-CN" sz="2400" b="1" kern="100" dirty="0">
                <a:effectLst/>
                <a:latin typeface="Times New Roman" panose="02020603050405020304" pitchFamily="18" charset="0"/>
                <a:ea typeface="宋体" panose="02010600030101010101" pitchFamily="2" charset="-122"/>
              </a:rPr>
              <a:t>GPT-3</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的大致过程</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6" name="图片 15">
            <a:extLst>
              <a:ext uri="{FF2B5EF4-FFF2-40B4-BE49-F238E27FC236}">
                <a16:creationId xmlns:a16="http://schemas.microsoft.com/office/drawing/2014/main" id="{423BE5C5-FB41-2397-05E5-F23D17956A0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1976428"/>
            <a:ext cx="8201025" cy="3813173"/>
          </a:xfrm>
          <a:prstGeom prst="rect">
            <a:avLst/>
          </a:prstGeom>
          <a:noFill/>
          <a:ln>
            <a:noFill/>
          </a:ln>
        </p:spPr>
      </p:pic>
    </p:spTree>
    <p:extLst>
      <p:ext uri="{BB962C8B-B14F-4D97-AF65-F5344CB8AC3E}">
        <p14:creationId xmlns:p14="http://schemas.microsoft.com/office/powerpoint/2010/main" val="1929269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模型由</a:t>
            </a:r>
            <a:r>
              <a:rPr lang="en-US" altLang="zh-CN" sz="2400" b="1" kern="100" dirty="0">
                <a:effectLst/>
                <a:latin typeface="Times New Roman" panose="02020603050405020304" pitchFamily="18" charset="0"/>
                <a:ea typeface="宋体" panose="02010600030101010101" pitchFamily="2" charset="-122"/>
              </a:rPr>
              <a:t>GPT1</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升级到</a:t>
            </a:r>
            <a:r>
              <a:rPr lang="en-US" altLang="zh-CN" sz="2400" b="1" kern="100" dirty="0">
                <a:effectLst/>
                <a:latin typeface="Times New Roman" panose="02020603050405020304" pitchFamily="18" charset="0"/>
                <a:ea typeface="宋体" panose="02010600030101010101" pitchFamily="2" charset="-122"/>
              </a:rPr>
              <a:t>GPT-3</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的大致过程</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7" name="对象 16">
            <a:extLst>
              <a:ext uri="{FF2B5EF4-FFF2-40B4-BE49-F238E27FC236}">
                <a16:creationId xmlns:a16="http://schemas.microsoft.com/office/drawing/2014/main" id="{8AA730BF-A0A7-A6F5-AA57-E552B360CF8A}"/>
              </a:ext>
            </a:extLst>
          </p:cNvPr>
          <p:cNvGraphicFramePr>
            <a:graphicFrameLocks noChangeAspect="1"/>
          </p:cNvGraphicFramePr>
          <p:nvPr/>
        </p:nvGraphicFramePr>
        <p:xfrm>
          <a:off x="1981199" y="2094273"/>
          <a:ext cx="8201025" cy="4444178"/>
        </p:xfrm>
        <a:graphic>
          <a:graphicData uri="http://schemas.openxmlformats.org/presentationml/2006/ole">
            <mc:AlternateContent xmlns:mc="http://schemas.openxmlformats.org/markup-compatibility/2006">
              <mc:Choice xmlns:v="urn:schemas-microsoft-com:vml" Requires="v">
                <p:oleObj name="Visio" r:id="rId3" imgW="5351012" imgH="3695189" progId="Visio.Drawing.11">
                  <p:embed/>
                </p:oleObj>
              </mc:Choice>
              <mc:Fallback>
                <p:oleObj name="Visio" r:id="rId3" imgW="5351012" imgH="3695189" progId="Visio.Drawing.11">
                  <p:embed/>
                  <p:pic>
                    <p:nvPicPr>
                      <p:cNvPr id="17" name="对象 16">
                        <a:extLst>
                          <a:ext uri="{FF2B5EF4-FFF2-40B4-BE49-F238E27FC236}">
                            <a16:creationId xmlns:a16="http://schemas.microsoft.com/office/drawing/2014/main" id="{8AA730BF-A0A7-A6F5-AA57-E552B360CF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1199" y="2094273"/>
                        <a:ext cx="8201025" cy="4444178"/>
                      </a:xfrm>
                      <a:prstGeom prst="rect">
                        <a:avLst/>
                      </a:prstGeom>
                      <a:noFill/>
                    </p:spPr>
                  </p:pic>
                </p:oleObj>
              </mc:Fallback>
            </mc:AlternateContent>
          </a:graphicData>
        </a:graphic>
      </p:graphicFrame>
    </p:spTree>
    <p:extLst>
      <p:ext uri="{BB962C8B-B14F-4D97-AF65-F5344CB8AC3E}">
        <p14:creationId xmlns:p14="http://schemas.microsoft.com/office/powerpoint/2010/main" val="30903130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latin typeface="Times New Roman" panose="02020603050405020304" pitchFamily="18" charset="0"/>
                <a:ea typeface="宋体" panose="02010600030101010101" pitchFamily="2" charset="-122"/>
              </a:rPr>
              <a:t>GPT-3 </a:t>
            </a:r>
            <a:r>
              <a:rPr lang="zh-CN" altLang="zh-CN" sz="2400" b="1" kern="100" dirty="0">
                <a:latin typeface="Times New Roman" panose="02020603050405020304" pitchFamily="18" charset="0"/>
                <a:ea typeface="宋体" panose="02010600030101010101" pitchFamily="2" charset="-122"/>
              </a:rPr>
              <a:t>与</a:t>
            </a:r>
            <a:r>
              <a:rPr lang="en-US" altLang="zh-CN" sz="2400" b="1" kern="100" dirty="0">
                <a:latin typeface="Times New Roman" panose="02020603050405020304" pitchFamily="18" charset="0"/>
                <a:ea typeface="宋体" panose="02010600030101010101" pitchFamily="2" charset="-122"/>
              </a:rPr>
              <a:t>BERT</a:t>
            </a:r>
            <a:r>
              <a:rPr lang="zh-CN" altLang="zh-CN" sz="2400" b="1" kern="100" dirty="0">
                <a:latin typeface="Times New Roman" panose="02020603050405020304" pitchFamily="18" charset="0"/>
                <a:ea typeface="宋体" panose="02010600030101010101" pitchFamily="2" charset="-122"/>
              </a:rPr>
              <a:t>的区别</a:t>
            </a: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8" name="对象 17">
            <a:extLst>
              <a:ext uri="{FF2B5EF4-FFF2-40B4-BE49-F238E27FC236}">
                <a16:creationId xmlns:a16="http://schemas.microsoft.com/office/drawing/2014/main" id="{2ADC9402-FAAE-FD65-141A-250CF1D8A93D}"/>
              </a:ext>
            </a:extLst>
          </p:cNvPr>
          <p:cNvGraphicFramePr>
            <a:graphicFrameLocks noChangeAspect="1"/>
          </p:cNvGraphicFramePr>
          <p:nvPr/>
        </p:nvGraphicFramePr>
        <p:xfrm>
          <a:off x="1981199" y="1976428"/>
          <a:ext cx="8124825" cy="4557722"/>
        </p:xfrm>
        <a:graphic>
          <a:graphicData uri="http://schemas.openxmlformats.org/presentationml/2006/ole">
            <mc:AlternateContent xmlns:mc="http://schemas.openxmlformats.org/markup-compatibility/2006">
              <mc:Choice xmlns:v="urn:schemas-microsoft-com:vml" Requires="v">
                <p:oleObj name="Visio" r:id="rId3" imgW="5254644" imgH="2302641" progId="Visio.Drawing.11">
                  <p:embed/>
                </p:oleObj>
              </mc:Choice>
              <mc:Fallback>
                <p:oleObj name="Visio" r:id="rId3" imgW="5254644" imgH="2302641" progId="Visio.Drawing.11">
                  <p:embed/>
                  <p:pic>
                    <p:nvPicPr>
                      <p:cNvPr id="18" name="对象 17">
                        <a:extLst>
                          <a:ext uri="{FF2B5EF4-FFF2-40B4-BE49-F238E27FC236}">
                            <a16:creationId xmlns:a16="http://schemas.microsoft.com/office/drawing/2014/main" id="{2ADC9402-FAAE-FD65-141A-250CF1D8A9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1199" y="1976428"/>
                        <a:ext cx="8124825" cy="4557722"/>
                      </a:xfrm>
                      <a:prstGeom prst="rect">
                        <a:avLst/>
                      </a:prstGeom>
                      <a:noFill/>
                    </p:spPr>
                  </p:pic>
                </p:oleObj>
              </mc:Fallback>
            </mc:AlternateContent>
          </a:graphicData>
        </a:graphic>
      </p:graphicFrame>
    </p:spTree>
    <p:extLst>
      <p:ext uri="{BB962C8B-B14F-4D97-AF65-F5344CB8AC3E}">
        <p14:creationId xmlns:p14="http://schemas.microsoft.com/office/powerpoint/2010/main" val="3488860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zh-CN" sz="2400" b="1" kern="100" dirty="0">
                <a:latin typeface="Times New Roman" panose="02020603050405020304" pitchFamily="18" charset="0"/>
                <a:ea typeface="宋体" panose="02010600030101010101" pitchFamily="2" charset="-122"/>
              </a:rPr>
              <a:t>用</a:t>
            </a:r>
            <a:r>
              <a:rPr lang="en-US" altLang="zh-CN" sz="2400" b="1" kern="100" dirty="0" err="1">
                <a:latin typeface="Times New Roman" panose="02020603050405020304" pitchFamily="18" charset="0"/>
                <a:ea typeface="宋体" panose="02010600030101010101" pitchFamily="2" charset="-122"/>
              </a:rPr>
              <a:t>PyTorch</a:t>
            </a:r>
            <a:r>
              <a:rPr lang="zh-CN" altLang="zh-CN" sz="2400" b="1" kern="100" dirty="0">
                <a:latin typeface="Times New Roman" panose="02020603050405020304" pitchFamily="18" charset="0"/>
                <a:ea typeface="宋体" panose="02010600030101010101" pitchFamily="2" charset="-122"/>
              </a:rPr>
              <a:t>实现</a:t>
            </a:r>
            <a:r>
              <a:rPr lang="en-US" altLang="zh-CN" sz="2400" b="1" kern="100" dirty="0">
                <a:latin typeface="Times New Roman" panose="02020603050405020304" pitchFamily="18" charset="0"/>
                <a:ea typeface="宋体" panose="02010600030101010101" pitchFamily="2" charset="-122"/>
              </a:rPr>
              <a:t>BERT</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1" name="Rectangle 2">
            <a:extLst>
              <a:ext uri="{FF2B5EF4-FFF2-40B4-BE49-F238E27FC236}">
                <a16:creationId xmlns:a16="http://schemas.microsoft.com/office/drawing/2014/main" id="{D2B9178F-4E00-87CE-E128-8F6BDB164FB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22" name="对象 21">
            <a:extLst>
              <a:ext uri="{FF2B5EF4-FFF2-40B4-BE49-F238E27FC236}">
                <a16:creationId xmlns:a16="http://schemas.microsoft.com/office/drawing/2014/main" id="{3BCEFC41-9200-DE24-8D7A-CF417E07F25B}"/>
              </a:ext>
            </a:extLst>
          </p:cNvPr>
          <p:cNvGraphicFramePr>
            <a:graphicFrameLocks noChangeAspect="1"/>
          </p:cNvGraphicFramePr>
          <p:nvPr/>
        </p:nvGraphicFramePr>
        <p:xfrm>
          <a:off x="2066925" y="2166917"/>
          <a:ext cx="8115300" cy="3786206"/>
        </p:xfrm>
        <a:graphic>
          <a:graphicData uri="http://schemas.openxmlformats.org/presentationml/2006/ole">
            <mc:AlternateContent xmlns:mc="http://schemas.openxmlformats.org/markup-compatibility/2006">
              <mc:Choice xmlns:v="urn:schemas-microsoft-com:vml" Requires="v">
                <p:oleObj name="Visio" r:id="rId3" imgW="5866618" imgH="2653771" progId="Visio.Drawing.11">
                  <p:embed/>
                </p:oleObj>
              </mc:Choice>
              <mc:Fallback>
                <p:oleObj name="Visio" r:id="rId3" imgW="5866618" imgH="2653771" progId="Visio.Drawing.11">
                  <p:embed/>
                  <p:pic>
                    <p:nvPicPr>
                      <p:cNvPr id="22" name="对象 21">
                        <a:extLst>
                          <a:ext uri="{FF2B5EF4-FFF2-40B4-BE49-F238E27FC236}">
                            <a16:creationId xmlns:a16="http://schemas.microsoft.com/office/drawing/2014/main" id="{3BCEFC41-9200-DE24-8D7A-CF417E07F2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6925" y="2166917"/>
                        <a:ext cx="8115300" cy="3786206"/>
                      </a:xfrm>
                      <a:prstGeom prst="rect">
                        <a:avLst/>
                      </a:prstGeom>
                      <a:noFill/>
                    </p:spPr>
                  </p:pic>
                </p:oleObj>
              </mc:Fallback>
            </mc:AlternateContent>
          </a:graphicData>
        </a:graphic>
      </p:graphicFrame>
    </p:spTree>
    <p:extLst>
      <p:ext uri="{BB962C8B-B14F-4D97-AF65-F5344CB8AC3E}">
        <p14:creationId xmlns:p14="http://schemas.microsoft.com/office/powerpoint/2010/main" val="4223648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latin typeface="Times New Roman" panose="02020603050405020304" pitchFamily="18" charset="0"/>
                <a:ea typeface="宋体" panose="02010600030101010101" pitchFamily="2" charset="-122"/>
              </a:rPr>
              <a:t>BERT</a:t>
            </a:r>
            <a:r>
              <a:rPr lang="zh-CN" altLang="en-US" sz="2400" b="1" kern="100" dirty="0">
                <a:latin typeface="Times New Roman" panose="02020603050405020304" pitchFamily="18" charset="0"/>
                <a:ea typeface="宋体" panose="02010600030101010101" pitchFamily="2" charset="-122"/>
              </a:rPr>
              <a:t>应用实例</a:t>
            </a:r>
            <a:r>
              <a:rPr lang="en-US" altLang="zh-CN" sz="2400" b="1" kern="100" dirty="0">
                <a:latin typeface="Times New Roman" panose="02020603050405020304" pitchFamily="18" charset="0"/>
                <a:ea typeface="宋体" panose="02010600030101010101" pitchFamily="2" charset="-122"/>
              </a:rPr>
              <a:t>----</a:t>
            </a:r>
            <a:r>
              <a:rPr lang="zh-CN" altLang="en-US" sz="2400" b="1" kern="100" dirty="0">
                <a:latin typeface="Times New Roman" panose="02020603050405020304" pitchFamily="18" charset="0"/>
                <a:ea typeface="宋体" panose="02010600030101010101" pitchFamily="2" charset="-122"/>
              </a:rPr>
              <a:t>文本纠错</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91999E02-1113-0703-1F6C-48F35A339458}"/>
              </a:ext>
            </a:extLst>
          </p:cNvPr>
          <p:cNvSpPr txBox="1">
            <a:spLocks/>
          </p:cNvSpPr>
          <p:nvPr/>
        </p:nvSpPr>
        <p:spPr bwMode="auto">
          <a:xfrm>
            <a:off x="1981200" y="198595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谐音错别字</a:t>
            </a: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形近错别字</a:t>
            </a: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字词顺序错误</a:t>
            </a: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字词补全</a:t>
            </a: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中文拼写错误</a:t>
            </a: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语法错误 </a:t>
            </a: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常识知识错误</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1050584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i="0" dirty="0">
                <a:solidFill>
                  <a:srgbClr val="191B1F"/>
                </a:solidFill>
                <a:effectLst/>
                <a:latin typeface="-apple-system"/>
              </a:rPr>
              <a:t>大语言模型概述</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A3A55CDC-E8B3-ABDB-1889-DE3F33533426}"/>
              </a:ext>
            </a:extLst>
          </p:cNvPr>
          <p:cNvSpPr txBox="1">
            <a:spLocks/>
          </p:cNvSpPr>
          <p:nvPr/>
        </p:nvSpPr>
        <p:spPr bwMode="auto">
          <a:xfrm>
            <a:off x="1971674" y="2005000"/>
            <a:ext cx="8210551"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大语言模型的新兴能力（</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 Emergent Abilities </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）现象：</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通常情况下，随着模型规模的增加，模型的性能有所提升，但这种增长可能是渐进的、平稳的。然而，当模型规模达到某个阈值时，模型可能突然展现出了过去无法实现的出色能力，表现为性能快速增长的现象。</a:t>
            </a:r>
            <a:endParaRPr kumimoji="0" lang="en-US" altLang="zh-CN"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Emergent Abilities</a:t>
            </a:r>
            <a:r>
              <a:rPr kumimoji="0" lang="zh-CN" altLang="en-US"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出现可以带来显著的性能提升，使模型在特定任务或问题上具备更强大的处理能力。这对于在实践中开发更加优秀的模型和算法具有重要意义，因为它展示了模型规模与性能之间复杂而非线性的关联，并提供了新的可能性以推动模型设计和优化的发展。</a:t>
            </a:r>
            <a:endParaRPr kumimoji="0" lang="en-US" altLang="zh-CN"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200" b="0" i="0" u="none" strike="noStrike" kern="1200" cap="none" spc="0" normalizeH="0" baseline="0" noProof="0" dirty="0">
                <a:ln>
                  <a:noFill/>
                </a:ln>
                <a:solidFill>
                  <a:srgbClr val="05073B"/>
                </a:solidFill>
                <a:effectLst/>
                <a:highlight>
                  <a:srgbClr val="FFFF00"/>
                </a:highlight>
                <a:uLnTx/>
                <a:uFillTx/>
                <a:latin typeface="-apple-system"/>
                <a:ea typeface="等线" panose="02010600030101010101" pitchFamily="2" charset="-122"/>
                <a:cs typeface="+mn-cs"/>
              </a:rPr>
              <a:t>大模型这种</a:t>
            </a:r>
            <a:r>
              <a:rPr kumimoji="0" lang="en-US" altLang="zh-CN" sz="2200" b="0" i="0" u="none" strike="noStrike" kern="1200" cap="none" spc="0" normalizeH="0" baseline="0" noProof="0" dirty="0">
                <a:ln>
                  <a:noFill/>
                </a:ln>
                <a:solidFill>
                  <a:srgbClr val="05073B"/>
                </a:solidFill>
                <a:effectLst/>
                <a:highlight>
                  <a:srgbClr val="FFFF00"/>
                </a:highlight>
                <a:uLnTx/>
                <a:uFillTx/>
                <a:latin typeface="-apple-system"/>
                <a:ea typeface="等线" panose="02010600030101010101" pitchFamily="2" charset="-122"/>
                <a:cs typeface="+mn-cs"/>
              </a:rPr>
              <a:t>Emergent Abilities</a:t>
            </a:r>
            <a:r>
              <a:rPr kumimoji="0" lang="zh-CN" altLang="en-US" sz="2200" b="0" i="0" u="none" strike="noStrike" kern="1200" cap="none" spc="0" normalizeH="0" baseline="0" noProof="0" dirty="0">
                <a:ln>
                  <a:noFill/>
                </a:ln>
                <a:solidFill>
                  <a:srgbClr val="05073B"/>
                </a:solidFill>
                <a:effectLst/>
                <a:highlight>
                  <a:srgbClr val="FFFF00"/>
                </a:highlight>
                <a:uLnTx/>
                <a:uFillTx/>
                <a:latin typeface="-apple-system"/>
                <a:ea typeface="等线" panose="02010600030101010101" pitchFamily="2" charset="-122"/>
                <a:cs typeface="+mn-cs"/>
              </a:rPr>
              <a:t>现象与水加热到</a:t>
            </a:r>
            <a:r>
              <a:rPr kumimoji="0" lang="en-US" altLang="zh-CN" sz="2200" b="0" i="0" u="none" strike="noStrike" kern="1200" cap="none" spc="0" normalizeH="0" baseline="0" noProof="0" dirty="0">
                <a:ln>
                  <a:noFill/>
                </a:ln>
                <a:solidFill>
                  <a:srgbClr val="05073B"/>
                </a:solidFill>
                <a:effectLst/>
                <a:highlight>
                  <a:srgbClr val="FFFF00"/>
                </a:highlight>
                <a:uLnTx/>
                <a:uFillTx/>
                <a:latin typeface="-apple-system"/>
                <a:ea typeface="等线" panose="02010600030101010101" pitchFamily="2" charset="-122"/>
                <a:cs typeface="+mn-cs"/>
              </a:rPr>
              <a:t>100</a:t>
            </a:r>
            <a:r>
              <a:rPr kumimoji="0" lang="zh-CN" altLang="en-US" sz="2200" b="0" i="0" u="none" strike="noStrike" kern="1200" cap="none" spc="0" normalizeH="0" baseline="0" noProof="0" dirty="0">
                <a:ln>
                  <a:noFill/>
                </a:ln>
                <a:solidFill>
                  <a:srgbClr val="05073B"/>
                </a:solidFill>
                <a:effectLst/>
                <a:highlight>
                  <a:srgbClr val="FFFF00"/>
                </a:highlight>
                <a:uLnTx/>
                <a:uFillTx/>
                <a:latin typeface="-apple-system"/>
                <a:ea typeface="等线" panose="02010600030101010101" pitchFamily="2" charset="-122"/>
                <a:cs typeface="+mn-cs"/>
              </a:rPr>
              <a:t>度的过程类似。</a:t>
            </a:r>
            <a:endParaRPr kumimoji="0" lang="zh-CN" altLang="en-US" sz="2200" b="0" i="0" u="none" strike="noStrike" kern="1200" cap="none" spc="0" normalizeH="0" baseline="0" noProof="0" dirty="0">
              <a:ln>
                <a:noFill/>
              </a:ln>
              <a:solidFill>
                <a:srgbClr val="222222"/>
              </a:solidFill>
              <a:effectLst/>
              <a:highlight>
                <a:srgbClr val="FFFF00"/>
              </a:highligh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2573460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latin typeface="Times New Roman" panose="02020603050405020304" pitchFamily="18" charset="0"/>
                <a:ea typeface="宋体" panose="02010600030101010101" pitchFamily="2" charset="-122"/>
              </a:rPr>
              <a:t>BERT</a:t>
            </a:r>
            <a:r>
              <a:rPr lang="zh-CN" altLang="en-US" sz="2400" b="1" kern="100" dirty="0">
                <a:latin typeface="Times New Roman" panose="02020603050405020304" pitchFamily="18" charset="0"/>
                <a:ea typeface="宋体" panose="02010600030101010101" pitchFamily="2" charset="-122"/>
              </a:rPr>
              <a:t>应用实例</a:t>
            </a:r>
            <a:r>
              <a:rPr lang="en-US" altLang="zh-CN" sz="2400" b="1" kern="100" dirty="0">
                <a:latin typeface="Times New Roman" panose="02020603050405020304" pitchFamily="18" charset="0"/>
                <a:ea typeface="宋体" panose="02010600030101010101" pitchFamily="2" charset="-122"/>
              </a:rPr>
              <a:t>----</a:t>
            </a:r>
            <a:r>
              <a:rPr lang="zh-CN" altLang="en-US" sz="2400" b="1" kern="100" dirty="0">
                <a:latin typeface="Times New Roman" panose="02020603050405020304" pitchFamily="18" charset="0"/>
                <a:ea typeface="宋体" panose="02010600030101010101" pitchFamily="2" charset="-122"/>
              </a:rPr>
              <a:t>文本纠错</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7" name="图片 16" descr="图片">
            <a:extLst>
              <a:ext uri="{FF2B5EF4-FFF2-40B4-BE49-F238E27FC236}">
                <a16:creationId xmlns:a16="http://schemas.microsoft.com/office/drawing/2014/main" id="{941BED76-41DE-8AE6-7981-5662475DAF5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52625" y="1995171"/>
            <a:ext cx="8115299" cy="4612001"/>
          </a:xfrm>
          <a:prstGeom prst="rect">
            <a:avLst/>
          </a:prstGeom>
          <a:noFill/>
          <a:ln>
            <a:noFill/>
          </a:ln>
        </p:spPr>
      </p:pic>
    </p:spTree>
    <p:extLst>
      <p:ext uri="{BB962C8B-B14F-4D97-AF65-F5344CB8AC3E}">
        <p14:creationId xmlns:p14="http://schemas.microsoft.com/office/powerpoint/2010/main" val="24052010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kern="100" dirty="0">
                <a:latin typeface="Times New Roman" panose="02020603050405020304" pitchFamily="18" charset="0"/>
                <a:ea typeface="宋体" panose="02010600030101010101" pitchFamily="2" charset="-122"/>
              </a:rPr>
              <a:t>使用</a:t>
            </a:r>
            <a:r>
              <a:rPr lang="en-US" altLang="zh-CN" sz="2400" b="1" kern="100" dirty="0">
                <a:latin typeface="Times New Roman" panose="02020603050405020304" pitchFamily="18" charset="0"/>
                <a:ea typeface="宋体" panose="02010600030101010101" pitchFamily="2" charset="-122"/>
              </a:rPr>
              <a:t>GPT-2</a:t>
            </a:r>
            <a:r>
              <a:rPr lang="zh-CN" altLang="en-US" sz="2400" b="1" kern="100" dirty="0">
                <a:latin typeface="Times New Roman" panose="02020603050405020304" pitchFamily="18" charset="0"/>
                <a:ea typeface="宋体" panose="02010600030101010101" pitchFamily="2" charset="-122"/>
              </a:rPr>
              <a:t>生成文本实例</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91999E02-1113-0703-1F6C-48F35A339458}"/>
              </a:ext>
            </a:extLst>
          </p:cNvPr>
          <p:cNvSpPr txBox="1">
            <a:spLocks/>
          </p:cNvSpPr>
          <p:nvPr/>
        </p:nvSpPr>
        <p:spPr bwMode="auto">
          <a:xfrm>
            <a:off x="1981200" y="198595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2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利用预训练模型生成文本的质量除预训练模型的数据有关外，还与解码策略的选择有密切关系，解码策略的好坏与生成文本的质量，如是否通顺，是否合理等密切相关。</a:t>
            </a:r>
            <a:endParaRPr kumimoji="0" lang="en-US" altLang="zh-CN" sz="22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2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解码策略通常包括以下两种：</a:t>
            </a:r>
            <a:endParaRPr kumimoji="0" lang="en-US" altLang="zh-CN" sz="22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2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搜索策略（</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Search</a:t>
            </a:r>
            <a:r>
              <a:rPr kumimoji="0" lang="zh-CN" altLang="en-US" sz="22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a:t>
            </a:r>
            <a:endParaRPr kumimoji="0" lang="en-US" altLang="zh-CN" sz="22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采样策略（</a:t>
            </a:r>
            <a:r>
              <a:rPr kumimoji="0" lang="en-US" altLang="zh-CN"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Sampling</a:t>
            </a:r>
            <a:r>
              <a:rPr kumimoji="0" lang="zh-CN" altLang="en-US"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endParaRPr kumimoji="0" lang="en-US" altLang="zh-CN"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数据分析样例</a:t>
            </a:r>
            <a:endParaRPr kumimoji="0" lang="en-US" altLang="zh-CN" sz="22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457200" marR="0" lvl="1"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pic>
        <p:nvPicPr>
          <p:cNvPr id="17" name="图片 16">
            <a:extLst>
              <a:ext uri="{FF2B5EF4-FFF2-40B4-BE49-F238E27FC236}">
                <a16:creationId xmlns:a16="http://schemas.microsoft.com/office/drawing/2014/main" id="{6F7015FF-1107-6DC8-5526-470F52BD2FA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5410200" y="3524228"/>
            <a:ext cx="4800600" cy="3194050"/>
          </a:xfrm>
          <a:prstGeom prst="rect">
            <a:avLst/>
          </a:prstGeom>
          <a:noFill/>
          <a:ln>
            <a:noFill/>
          </a:ln>
        </p:spPr>
      </p:pic>
    </p:spTree>
    <p:extLst>
      <p:ext uri="{BB962C8B-B14F-4D97-AF65-F5344CB8AC3E}">
        <p14:creationId xmlns:p14="http://schemas.microsoft.com/office/powerpoint/2010/main" val="11574805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kern="100" dirty="0">
                <a:latin typeface="Times New Roman" panose="02020603050405020304" pitchFamily="18" charset="0"/>
                <a:ea typeface="宋体" panose="02010600030101010101" pitchFamily="2" charset="-122"/>
              </a:rPr>
              <a:t>使用</a:t>
            </a:r>
            <a:r>
              <a:rPr lang="en-US" altLang="zh-CN" sz="2400" b="1" kern="100" dirty="0">
                <a:latin typeface="Times New Roman" panose="02020603050405020304" pitchFamily="18" charset="0"/>
                <a:ea typeface="宋体" panose="02010600030101010101" pitchFamily="2" charset="-122"/>
              </a:rPr>
              <a:t>GPT-2</a:t>
            </a:r>
            <a:r>
              <a:rPr lang="zh-CN" altLang="en-US" sz="2400" b="1" kern="100" dirty="0">
                <a:latin typeface="Times New Roman" panose="02020603050405020304" pitchFamily="18" charset="0"/>
                <a:ea typeface="宋体" panose="02010600030101010101" pitchFamily="2" charset="-122"/>
              </a:rPr>
              <a:t>生成文本实例</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91999E02-1113-0703-1F6C-48F35A339458}"/>
              </a:ext>
            </a:extLst>
          </p:cNvPr>
          <p:cNvSpPr txBox="1">
            <a:spLocks/>
          </p:cNvSpPr>
          <p:nvPr/>
        </p:nvSpPr>
        <p:spPr bwMode="auto">
          <a:xfrm>
            <a:off x="1981200" y="198595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搜索策略</a:t>
            </a: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是一种启发式搜索方法，用于指导模型生成文本的过程。该策略通常从给定的起始文本开始，逐步生成后续文本，直到达到预设的终止条件或生成足够长的文本。</a:t>
            </a: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在每一步中，模型会根据上下文和已生成的文本生成多个候选文本，</a:t>
            </a: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然后根据一定的评分标准选择最佳候选文本作为下一步的输出。</a:t>
            </a: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rPr>
              <a:t>搜索策略可以基于不同的启发式规则，如贪婪搜索、最佳优先搜索等。</a:t>
            </a: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993324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kern="100" dirty="0">
                <a:latin typeface="Times New Roman" panose="02020603050405020304" pitchFamily="18" charset="0"/>
                <a:ea typeface="宋体" panose="02010600030101010101" pitchFamily="2" charset="-122"/>
              </a:rPr>
              <a:t>使用</a:t>
            </a:r>
            <a:r>
              <a:rPr lang="en-US" altLang="zh-CN" sz="2400" b="1" kern="100" dirty="0">
                <a:latin typeface="Times New Roman" panose="02020603050405020304" pitchFamily="18" charset="0"/>
                <a:ea typeface="宋体" panose="02010600030101010101" pitchFamily="2" charset="-122"/>
              </a:rPr>
              <a:t>GPT-2</a:t>
            </a:r>
            <a:r>
              <a:rPr lang="zh-CN" altLang="en-US" sz="2400" b="1" kern="100" dirty="0">
                <a:latin typeface="Times New Roman" panose="02020603050405020304" pitchFamily="18" charset="0"/>
                <a:ea typeface="宋体" panose="02010600030101010101" pitchFamily="2" charset="-122"/>
              </a:rPr>
              <a:t>生成文本实例</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91999E02-1113-0703-1F6C-48F35A339458}"/>
              </a:ext>
            </a:extLst>
          </p:cNvPr>
          <p:cNvSpPr txBox="1">
            <a:spLocks/>
          </p:cNvSpPr>
          <p:nvPr/>
        </p:nvSpPr>
        <p:spPr bwMode="auto">
          <a:xfrm>
            <a:off x="1981199" y="1985950"/>
            <a:ext cx="8734426"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采样策略</a:t>
            </a:r>
            <a:endParaRPr kumimoji="0" lang="en-US" altLang="zh-CN" sz="24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采样策略是一种基于概率的生成文本方法。</a:t>
            </a:r>
            <a:endPar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在该策略中，模型根据已生成的文本和上下文生成多个候选文本，并计算每个候选文本的概率。</a:t>
            </a:r>
            <a:endPar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然后，根据这些概率从候选文本中选择一个文本作为下一步的输出。</a:t>
            </a:r>
            <a:endPar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采样策略可以生成各种不同的文本，从而增加了文本生成的多样性和创造性。</a:t>
            </a:r>
            <a:endPar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然而，由于采样的随机性，可能会导致生成不流畅或不合理的结果。</a:t>
            </a:r>
            <a:endParaRPr kumimoji="0" lang="en-US" altLang="zh-CN" sz="24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0448085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kern="100" dirty="0">
                <a:latin typeface="Times New Roman" panose="02020603050405020304" pitchFamily="18" charset="0"/>
                <a:ea typeface="宋体" panose="02010600030101010101" pitchFamily="2" charset="-122"/>
              </a:rPr>
              <a:t>使用</a:t>
            </a:r>
            <a:r>
              <a:rPr lang="en-US" altLang="zh-CN" sz="2400" b="1" kern="100" dirty="0">
                <a:latin typeface="Times New Roman" panose="02020603050405020304" pitchFamily="18" charset="0"/>
                <a:ea typeface="宋体" panose="02010600030101010101" pitchFamily="2" charset="-122"/>
              </a:rPr>
              <a:t>GPT-2</a:t>
            </a:r>
            <a:r>
              <a:rPr lang="zh-CN" altLang="en-US" sz="2400" b="1" kern="100" dirty="0">
                <a:latin typeface="Times New Roman" panose="02020603050405020304" pitchFamily="18" charset="0"/>
                <a:ea typeface="宋体" panose="02010600030101010101" pitchFamily="2" charset="-122"/>
              </a:rPr>
              <a:t>生成文本实例</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91999E02-1113-0703-1F6C-48F35A339458}"/>
              </a:ext>
            </a:extLst>
          </p:cNvPr>
          <p:cNvSpPr txBox="1">
            <a:spLocks/>
          </p:cNvSpPr>
          <p:nvPr/>
        </p:nvSpPr>
        <p:spPr bwMode="auto">
          <a:xfrm>
            <a:off x="1981199" y="1985950"/>
            <a:ext cx="8734426"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采样策略有多种方法，如</a:t>
            </a:r>
            <a:r>
              <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Top-K</a:t>
            </a: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a:t>
            </a:r>
            <a:r>
              <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Top-P</a:t>
            </a: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采样和综合方法等</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Top-K</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采样：该方法从概率最高的单词中采样</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K</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个单词作为输</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出。原理是基于模型预测概率最大的</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K</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个候选文本，然后从中选择一个最佳文本作为输出。优点是简单高效，适用于大规模文本生成任务。缺点是可能产生重复的句子或短句，缺乏多样性。</a:t>
            </a: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
        <p:nvSpPr>
          <p:cNvPr id="17" name="Rectangle 2">
            <a:extLst>
              <a:ext uri="{FF2B5EF4-FFF2-40B4-BE49-F238E27FC236}">
                <a16:creationId xmlns:a16="http://schemas.microsoft.com/office/drawing/2014/main" id="{09128C4E-2FEF-C6F5-0B66-CE8059AEF238}"/>
              </a:ext>
            </a:extLst>
          </p:cNvPr>
          <p:cNvSpPr>
            <a:spLocks noChangeArrowheads="1"/>
          </p:cNvSpPr>
          <p:nvPr/>
        </p:nvSpPr>
        <p:spPr bwMode="auto">
          <a:xfrm>
            <a:off x="2619375" y="45196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8" name="对象 17">
            <a:extLst>
              <a:ext uri="{FF2B5EF4-FFF2-40B4-BE49-F238E27FC236}">
                <a16:creationId xmlns:a16="http://schemas.microsoft.com/office/drawing/2014/main" id="{3C35ECCA-D540-FE2B-B7DE-D6863BA43A68}"/>
              </a:ext>
            </a:extLst>
          </p:cNvPr>
          <p:cNvGraphicFramePr>
            <a:graphicFrameLocks noChangeAspect="1"/>
          </p:cNvGraphicFramePr>
          <p:nvPr/>
        </p:nvGraphicFramePr>
        <p:xfrm>
          <a:off x="2619374" y="3813175"/>
          <a:ext cx="7733993" cy="2598727"/>
        </p:xfrm>
        <a:graphic>
          <a:graphicData uri="http://schemas.openxmlformats.org/presentationml/2006/ole">
            <mc:AlternateContent xmlns:mc="http://schemas.openxmlformats.org/markup-compatibility/2006">
              <mc:Choice xmlns:v="urn:schemas-microsoft-com:vml" Requires="v">
                <p:oleObj name="Visio" r:id="rId3" imgW="6634716" imgH="2610282" progId="Visio.Drawing.11">
                  <p:embed/>
                </p:oleObj>
              </mc:Choice>
              <mc:Fallback>
                <p:oleObj name="Visio" r:id="rId3" imgW="6634716" imgH="2610282" progId="Visio.Drawing.11">
                  <p:embed/>
                  <p:pic>
                    <p:nvPicPr>
                      <p:cNvPr id="18" name="对象 17">
                        <a:extLst>
                          <a:ext uri="{FF2B5EF4-FFF2-40B4-BE49-F238E27FC236}">
                            <a16:creationId xmlns:a16="http://schemas.microsoft.com/office/drawing/2014/main" id="{3C35ECCA-D540-FE2B-B7DE-D6863BA43A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19374" y="3813175"/>
                        <a:ext cx="7733993" cy="2598727"/>
                      </a:xfrm>
                      <a:prstGeom prst="rect">
                        <a:avLst/>
                      </a:prstGeom>
                      <a:noFill/>
                    </p:spPr>
                  </p:pic>
                </p:oleObj>
              </mc:Fallback>
            </mc:AlternateContent>
          </a:graphicData>
        </a:graphic>
      </p:graphicFrame>
    </p:spTree>
    <p:extLst>
      <p:ext uri="{BB962C8B-B14F-4D97-AF65-F5344CB8AC3E}">
        <p14:creationId xmlns:p14="http://schemas.microsoft.com/office/powerpoint/2010/main" val="23081536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kern="100" dirty="0">
                <a:latin typeface="Times New Roman" panose="02020603050405020304" pitchFamily="18" charset="0"/>
                <a:ea typeface="宋体" panose="02010600030101010101" pitchFamily="2" charset="-122"/>
              </a:rPr>
              <a:t>使用</a:t>
            </a:r>
            <a:r>
              <a:rPr lang="en-US" altLang="zh-CN" sz="2400" b="1" kern="100" dirty="0">
                <a:latin typeface="Times New Roman" panose="02020603050405020304" pitchFamily="18" charset="0"/>
                <a:ea typeface="宋体" panose="02010600030101010101" pitchFamily="2" charset="-122"/>
              </a:rPr>
              <a:t>GPT-2</a:t>
            </a:r>
            <a:r>
              <a:rPr lang="zh-CN" altLang="en-US" sz="2400" b="1" kern="100" dirty="0">
                <a:latin typeface="Times New Roman" panose="02020603050405020304" pitchFamily="18" charset="0"/>
                <a:ea typeface="宋体" panose="02010600030101010101" pitchFamily="2" charset="-122"/>
              </a:rPr>
              <a:t>生成文本实例</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91999E02-1113-0703-1F6C-48F35A339458}"/>
              </a:ext>
            </a:extLst>
          </p:cNvPr>
          <p:cNvSpPr txBox="1">
            <a:spLocks/>
          </p:cNvSpPr>
          <p:nvPr/>
        </p:nvSpPr>
        <p:spPr bwMode="auto">
          <a:xfrm>
            <a:off x="1981199" y="1985950"/>
            <a:ext cx="8734426"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采样策略有多种方法，如</a:t>
            </a:r>
            <a:r>
              <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Top-K</a:t>
            </a: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a:t>
            </a:r>
            <a:r>
              <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Top-P</a:t>
            </a: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采样和综合方法等</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Top-P</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采样：该方法基于概率</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P</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进行采样，可以生成更丰富多样的文本。原理是按照概率分布从候选文本中选择文本，以保证生成的文本具有足够的多样性。优点是可以产生多样的文本，适用于需要创造性的任务。缺点是生成的文本可能语义不连贯或产生无关的词语。</a:t>
            </a: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
        <p:nvSpPr>
          <p:cNvPr id="17" name="Rectangle 2">
            <a:extLst>
              <a:ext uri="{FF2B5EF4-FFF2-40B4-BE49-F238E27FC236}">
                <a16:creationId xmlns:a16="http://schemas.microsoft.com/office/drawing/2014/main" id="{244D7B2F-CA3A-D2D3-EE28-ED3ABD23F2C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8" name="对象 17">
            <a:extLst>
              <a:ext uri="{FF2B5EF4-FFF2-40B4-BE49-F238E27FC236}">
                <a16:creationId xmlns:a16="http://schemas.microsoft.com/office/drawing/2014/main" id="{AF9A8E8E-BFB0-2727-F16D-EDC76A5BF55B}"/>
              </a:ext>
            </a:extLst>
          </p:cNvPr>
          <p:cNvGraphicFramePr>
            <a:graphicFrameLocks noChangeAspect="1"/>
          </p:cNvGraphicFramePr>
          <p:nvPr/>
        </p:nvGraphicFramePr>
        <p:xfrm>
          <a:off x="2664541" y="4238625"/>
          <a:ext cx="7659329" cy="2482850"/>
        </p:xfrm>
        <a:graphic>
          <a:graphicData uri="http://schemas.openxmlformats.org/presentationml/2006/ole">
            <mc:AlternateContent xmlns:mc="http://schemas.openxmlformats.org/markup-compatibility/2006">
              <mc:Choice xmlns:v="urn:schemas-microsoft-com:vml" Requires="v">
                <p:oleObj name="Visio" r:id="rId3" imgW="5196131" imgH="2818850" progId="Visio.Drawing.11">
                  <p:embed/>
                </p:oleObj>
              </mc:Choice>
              <mc:Fallback>
                <p:oleObj name="Visio" r:id="rId3" imgW="5196131" imgH="2818850" progId="Visio.Drawing.11">
                  <p:embed/>
                  <p:pic>
                    <p:nvPicPr>
                      <p:cNvPr id="18" name="对象 17">
                        <a:extLst>
                          <a:ext uri="{FF2B5EF4-FFF2-40B4-BE49-F238E27FC236}">
                            <a16:creationId xmlns:a16="http://schemas.microsoft.com/office/drawing/2014/main" id="{AF9A8E8E-BFB0-2727-F16D-EDC76A5BF5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64541" y="4238625"/>
                        <a:ext cx="7659329" cy="2482850"/>
                      </a:xfrm>
                      <a:prstGeom prst="rect">
                        <a:avLst/>
                      </a:prstGeom>
                      <a:noFill/>
                    </p:spPr>
                  </p:pic>
                </p:oleObj>
              </mc:Fallback>
            </mc:AlternateContent>
          </a:graphicData>
        </a:graphic>
      </p:graphicFrame>
    </p:spTree>
    <p:extLst>
      <p:ext uri="{BB962C8B-B14F-4D97-AF65-F5344CB8AC3E}">
        <p14:creationId xmlns:p14="http://schemas.microsoft.com/office/powerpoint/2010/main" val="3517488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kern="100" dirty="0">
                <a:latin typeface="Times New Roman" panose="02020603050405020304" pitchFamily="18" charset="0"/>
                <a:ea typeface="宋体" panose="02010600030101010101" pitchFamily="2" charset="-122"/>
              </a:rPr>
              <a:t>使用</a:t>
            </a:r>
            <a:r>
              <a:rPr lang="en-US" altLang="zh-CN" sz="2400" b="1" kern="100" dirty="0">
                <a:latin typeface="Times New Roman" panose="02020603050405020304" pitchFamily="18" charset="0"/>
                <a:ea typeface="宋体" panose="02010600030101010101" pitchFamily="2" charset="-122"/>
              </a:rPr>
              <a:t>GPT-2</a:t>
            </a:r>
            <a:r>
              <a:rPr lang="zh-CN" altLang="en-US" sz="2400" b="1" kern="100" dirty="0">
                <a:latin typeface="Times New Roman" panose="02020603050405020304" pitchFamily="18" charset="0"/>
                <a:ea typeface="宋体" panose="02010600030101010101" pitchFamily="2" charset="-122"/>
              </a:rPr>
              <a:t>生成文本实例</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91999E02-1113-0703-1F6C-48F35A339458}"/>
              </a:ext>
            </a:extLst>
          </p:cNvPr>
          <p:cNvSpPr txBox="1">
            <a:spLocks/>
          </p:cNvSpPr>
          <p:nvPr/>
        </p:nvSpPr>
        <p:spPr bwMode="auto">
          <a:xfrm>
            <a:off x="1981199" y="1985950"/>
            <a:ext cx="8734426"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采样策略有多种方法，如</a:t>
            </a:r>
            <a:r>
              <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Top-K</a:t>
            </a: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a:t>
            </a:r>
            <a:r>
              <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Top-P</a:t>
            </a: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采样和综合方法等</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综合方法：为了结合</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Top-K</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和</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Top-P</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采样的优点，一些方法将这两种策略结合起来，以获得更好的文本生成效果。原理是首先使用</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Top-K</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采样选择</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K</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个候选文本，然后基于这些候选文本计算概率分布，最后使用该分布进行</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Top-P</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采样。优点是可以结合</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Top-K</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和</a:t>
            </a:r>
            <a:r>
              <a:rPr kumimoji="0" lang="en-US" altLang="zh-CN"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Top-P</a:t>
            </a:r>
            <a:r>
              <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采样的优点，提高文本的多样性和质量。缺点是需要更多的计算资源和时间。</a:t>
            </a: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6292562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kern="100" dirty="0">
                <a:latin typeface="Times New Roman" panose="02020603050405020304" pitchFamily="18" charset="0"/>
                <a:ea typeface="宋体" panose="02010600030101010101" pitchFamily="2" charset="-122"/>
              </a:rPr>
              <a:t>使用</a:t>
            </a:r>
            <a:r>
              <a:rPr lang="en-US" altLang="zh-CN" sz="2400" b="1" kern="100" dirty="0">
                <a:latin typeface="Times New Roman" panose="02020603050405020304" pitchFamily="18" charset="0"/>
                <a:ea typeface="宋体" panose="02010600030101010101" pitchFamily="2" charset="-122"/>
              </a:rPr>
              <a:t>GPT-2</a:t>
            </a:r>
            <a:r>
              <a:rPr lang="zh-CN" altLang="en-US" sz="2400" b="1" kern="100" dirty="0">
                <a:latin typeface="Times New Roman" panose="02020603050405020304" pitchFamily="18" charset="0"/>
                <a:ea typeface="宋体" panose="02010600030101010101" pitchFamily="2" charset="-122"/>
              </a:rPr>
              <a:t>生成文本实例运行结果</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8" name="图片 17">
            <a:extLst>
              <a:ext uri="{FF2B5EF4-FFF2-40B4-BE49-F238E27FC236}">
                <a16:creationId xmlns:a16="http://schemas.microsoft.com/office/drawing/2014/main" id="{6FA0D739-7E1A-0025-7E8C-95B3D2FA9A89}"/>
              </a:ext>
            </a:extLst>
          </p:cNvPr>
          <p:cNvPicPr>
            <a:picLocks noChangeAspect="1"/>
          </p:cNvPicPr>
          <p:nvPr/>
        </p:nvPicPr>
        <p:blipFill>
          <a:blip r:embed="rId3"/>
          <a:stretch>
            <a:fillRect/>
          </a:stretch>
        </p:blipFill>
        <p:spPr>
          <a:xfrm>
            <a:off x="1981200" y="2139898"/>
            <a:ext cx="8229600" cy="3879899"/>
          </a:xfrm>
          <a:prstGeom prst="rect">
            <a:avLst/>
          </a:prstGeom>
        </p:spPr>
      </p:pic>
    </p:spTree>
    <p:extLst>
      <p:ext uri="{BB962C8B-B14F-4D97-AF65-F5344CB8AC3E}">
        <p14:creationId xmlns:p14="http://schemas.microsoft.com/office/powerpoint/2010/main" val="3429386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kern="100" dirty="0">
                <a:latin typeface="Times New Roman" panose="02020603050405020304" pitchFamily="18" charset="0"/>
                <a:ea typeface="宋体" panose="02010600030101010101" pitchFamily="2" charset="-122"/>
              </a:rPr>
              <a:t>大模型优化概述</a:t>
            </a:r>
            <a:endParaRPr lang="zh-CN" altLang="zh-CN" sz="2400" b="1" kern="100" dirty="0">
              <a:latin typeface="Times New Roman" panose="02020603050405020304" pitchFamily="18" charset="0"/>
              <a:ea typeface="宋体" panose="02010600030101010101" pitchFamily="2" charset="-122"/>
            </a:endParaRPr>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30A37526-5091-8C46-41F0-AF83FD0DEED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7" name="内容占位符 5">
            <a:extLst>
              <a:ext uri="{FF2B5EF4-FFF2-40B4-BE49-F238E27FC236}">
                <a16:creationId xmlns:a16="http://schemas.microsoft.com/office/drawing/2014/main" id="{46932AD8-4187-2945-6C69-BA51682172D5}"/>
              </a:ext>
            </a:extLst>
          </p:cNvPr>
          <p:cNvSpPr txBox="1">
            <a:spLocks/>
          </p:cNvSpPr>
          <p:nvPr/>
        </p:nvSpPr>
        <p:spPr bwMode="auto">
          <a:xfrm>
            <a:off x="1981199" y="1985950"/>
            <a:ext cx="8734426"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注意力机制优化</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err="1">
                <a:ln>
                  <a:noFill/>
                </a:ln>
                <a:solidFill>
                  <a:srgbClr val="05073B"/>
                </a:solidFill>
                <a:effectLst/>
                <a:uLnTx/>
                <a:uFillTx/>
                <a:latin typeface="-apple-system"/>
                <a:ea typeface="等线" panose="02010600030101010101" pitchFamily="2" charset="-122"/>
                <a:cs typeface="+mn-cs"/>
              </a:rPr>
              <a:t>Flashaftention</a:t>
            </a: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及</a:t>
            </a:r>
            <a:r>
              <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Flashaftention-2</a:t>
            </a: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Multi-Query Attention</a:t>
            </a: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a:t>
            </a:r>
            <a:r>
              <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 Grouped-Query Attention</a:t>
            </a: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等</a:t>
            </a:r>
            <a:endPar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位置编码优化</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err="1">
                <a:ln>
                  <a:noFill/>
                </a:ln>
                <a:solidFill>
                  <a:srgbClr val="05073B"/>
                </a:solidFill>
                <a:effectLst/>
                <a:uLnTx/>
                <a:uFillTx/>
                <a:latin typeface="-apple-system"/>
                <a:ea typeface="等线" panose="02010600030101010101" pitchFamily="2" charset="-122"/>
                <a:cs typeface="+mn-cs"/>
              </a:rPr>
              <a:t>RoPE</a:t>
            </a:r>
            <a:endPar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归一化方法优化</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Pre-RMS</a:t>
            </a: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a:t>
            </a:r>
            <a:r>
              <a:rPr kumimoji="0" lang="en-US" altLang="zh-CN" sz="18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 </a:t>
            </a:r>
            <a:r>
              <a:rPr kumimoji="0" lang="en-US" altLang="zh-CN"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Pre-Layer</a:t>
            </a:r>
            <a:r>
              <a:rPr kumimoji="0" lang="zh-CN" altLang="en-US"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a:t>
            </a:r>
            <a:r>
              <a:rPr kumimoji="0" lang="en-US" altLang="zh-CN"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 Post-Layer</a:t>
            </a:r>
            <a:r>
              <a:rPr kumimoji="0" lang="zh-CN" altLang="en-US"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等</a:t>
            </a:r>
            <a:endPar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激活函数的优化</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GLU</a:t>
            </a:r>
            <a:r>
              <a:rPr kumimoji="0" lang="zh-CN" altLang="zh-CN"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激活函数</a:t>
            </a:r>
            <a:r>
              <a:rPr kumimoji="0" lang="zh-CN" altLang="en-US"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a:t>
            </a:r>
            <a:r>
              <a:rPr kumimoji="0" lang="en-US" altLang="zh-CN"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 GEGLU</a:t>
            </a:r>
            <a:r>
              <a:rPr kumimoji="0" lang="zh-CN" altLang="zh-CN"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激活函数</a:t>
            </a:r>
            <a:r>
              <a:rPr kumimoji="0" lang="zh-CN" altLang="en-US"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a:t>
            </a:r>
            <a:r>
              <a:rPr kumimoji="0" lang="en-US" altLang="zh-CN"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 </a:t>
            </a:r>
            <a:r>
              <a:rPr kumimoji="0" lang="en-US" altLang="zh-CN" sz="1800" b="0" i="0" u="none" strike="noStrike" kern="100" cap="none" spc="0" normalizeH="0" baseline="0" noProof="0" dirty="0" err="1">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SwiGLU</a:t>
            </a:r>
            <a:r>
              <a:rPr kumimoji="0" lang="zh-CN" altLang="zh-CN"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激活函数</a:t>
            </a:r>
            <a:r>
              <a:rPr kumimoji="0" lang="zh-CN" altLang="en-US"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等</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矩阵乘法优化：</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通用矩阵乘法（</a:t>
            </a:r>
            <a:r>
              <a:rPr kumimoji="0" lang="en-US" altLang="zh-CN"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General Matrix Multiply</a:t>
            </a:r>
            <a:r>
              <a:rPr kumimoji="0" lang="zh-CN" altLang="zh-CN"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a:t>
            </a:r>
            <a:r>
              <a:rPr kumimoji="0" lang="en-US" altLang="zh-CN"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GEMM</a:t>
            </a:r>
            <a:r>
              <a:rPr kumimoji="0" lang="zh-CN" altLang="zh-CN"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）的原理</a:t>
            </a:r>
            <a:endParaRPr kumimoji="0" lang="en-US" altLang="zh-CN" sz="2400" b="1"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zh-CN" altLang="en-US" sz="22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4B4B4B"/>
              </a:solidFill>
              <a:effectLst/>
              <a:uLnTx/>
              <a:uFillTx/>
              <a:latin typeface="PingFang SC"/>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37386959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zh-CN" altLang="en-US" sz="2400" b="1" dirty="0"/>
              <a:t>提出</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的背景</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55345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如何使</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Transformer</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能够处理更长的序列</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zh-CN" altLang="en-US" sz="2400" b="0" i="0" u="none" strike="noStrike" kern="1200" cap="none" spc="0" normalizeH="0" baseline="0" noProof="0" dirty="0">
                <a:ln>
                  <a:noFill/>
                </a:ln>
                <a:solidFill>
                  <a:srgbClr val="222222"/>
                </a:solidFill>
                <a:effectLst/>
                <a:highlight>
                  <a:srgbClr val="FFFF00"/>
                </a:highlight>
                <a:uLnTx/>
                <a:uFillTx/>
                <a:latin typeface="arial" panose="020B0604020202020204" pitchFamily="34" charset="0"/>
                <a:ea typeface="等线" panose="02010600030101010101" pitchFamily="2" charset="-122"/>
                <a:cs typeface="+mn-cs"/>
              </a:rPr>
              <a:t>日益增长的需求</a:t>
            </a:r>
            <a:endParaRPr kumimoji="0" lang="en-US" altLang="zh-CN" sz="2400" b="0" i="0" u="none" strike="noStrike" kern="1200" cap="none" spc="0" normalizeH="0" baseline="0" noProof="0" dirty="0">
              <a:ln>
                <a:noFill/>
              </a:ln>
              <a:solidFill>
                <a:srgbClr val="222222"/>
              </a:solidFill>
              <a:effectLst/>
              <a:highlight>
                <a:srgbClr val="FFFF00"/>
              </a:highligh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因为这能提高</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Transformer</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语言建模性能和高分辨率图像理解能力，以及解锁代码、音频和视频生成等新应用</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过去一年中，业界推出了一些远超之前长度的语言模型</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GPT-4</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为</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32k</a:t>
            </a: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MosaicML</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MPT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为</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65k</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Anthropic</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Claude</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为</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100k</a:t>
            </a: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FlashAttention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优化思路</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软件优化</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采样分块、在线</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softmax</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等算法优化</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结合硬件</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利用</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GPU</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的一些特殊结构进行优化</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3651590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i="0" dirty="0">
                <a:solidFill>
                  <a:srgbClr val="191B1F"/>
                </a:solidFill>
                <a:effectLst/>
                <a:latin typeface="-apple-system"/>
              </a:rPr>
              <a:t>大语言模型概述</a:t>
            </a:r>
            <a:r>
              <a:rPr lang="en-US" altLang="zh-CN" sz="2400" b="1" i="0" dirty="0">
                <a:solidFill>
                  <a:srgbClr val="191B1F"/>
                </a:solidFill>
                <a:effectLst/>
                <a:latin typeface="-apple-system"/>
              </a:rPr>
              <a:t>1</a:t>
            </a:r>
            <a:r>
              <a:rPr lang="en-US" altLang="zh-CN" sz="2400" b="1" dirty="0">
                <a:solidFill>
                  <a:srgbClr val="191B1F"/>
                </a:solidFill>
                <a:latin typeface="-apple-system"/>
              </a:rPr>
              <a:t>/2</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5" name="表格 14">
            <a:extLst>
              <a:ext uri="{FF2B5EF4-FFF2-40B4-BE49-F238E27FC236}">
                <a16:creationId xmlns:a16="http://schemas.microsoft.com/office/drawing/2014/main" id="{D6979F09-69D8-6933-AED1-94D4F00F4E31}"/>
              </a:ext>
            </a:extLst>
          </p:cNvPr>
          <p:cNvGraphicFramePr>
            <a:graphicFrameLocks noGrp="1"/>
          </p:cNvGraphicFramePr>
          <p:nvPr/>
        </p:nvGraphicFramePr>
        <p:xfrm>
          <a:off x="1952624" y="2166916"/>
          <a:ext cx="8229600" cy="3938606"/>
        </p:xfrm>
        <a:graphic>
          <a:graphicData uri="http://schemas.openxmlformats.org/drawingml/2006/table">
            <a:tbl>
              <a:tblPr firstRow="1" firstCol="1" bandRow="1">
                <a:tableStyleId>{5C22544A-7EE6-4342-B048-85BDC9FD1C3A}</a:tableStyleId>
              </a:tblPr>
              <a:tblGrid>
                <a:gridCol w="1581931">
                  <a:extLst>
                    <a:ext uri="{9D8B030D-6E8A-4147-A177-3AD203B41FA5}">
                      <a16:colId xmlns:a16="http://schemas.microsoft.com/office/drawing/2014/main" val="1957208646"/>
                    </a:ext>
                  </a:extLst>
                </a:gridCol>
                <a:gridCol w="1475285">
                  <a:extLst>
                    <a:ext uri="{9D8B030D-6E8A-4147-A177-3AD203B41FA5}">
                      <a16:colId xmlns:a16="http://schemas.microsoft.com/office/drawing/2014/main" val="251379162"/>
                    </a:ext>
                  </a:extLst>
                </a:gridCol>
                <a:gridCol w="1333088">
                  <a:extLst>
                    <a:ext uri="{9D8B030D-6E8A-4147-A177-3AD203B41FA5}">
                      <a16:colId xmlns:a16="http://schemas.microsoft.com/office/drawing/2014/main" val="1197613456"/>
                    </a:ext>
                  </a:extLst>
                </a:gridCol>
                <a:gridCol w="1030922">
                  <a:extLst>
                    <a:ext uri="{9D8B030D-6E8A-4147-A177-3AD203B41FA5}">
                      <a16:colId xmlns:a16="http://schemas.microsoft.com/office/drawing/2014/main" val="3628636299"/>
                    </a:ext>
                  </a:extLst>
                </a:gridCol>
                <a:gridCol w="1102020">
                  <a:extLst>
                    <a:ext uri="{9D8B030D-6E8A-4147-A177-3AD203B41FA5}">
                      <a16:colId xmlns:a16="http://schemas.microsoft.com/office/drawing/2014/main" val="3235714483"/>
                    </a:ext>
                  </a:extLst>
                </a:gridCol>
                <a:gridCol w="782079">
                  <a:extLst>
                    <a:ext uri="{9D8B030D-6E8A-4147-A177-3AD203B41FA5}">
                      <a16:colId xmlns:a16="http://schemas.microsoft.com/office/drawing/2014/main" val="3000462219"/>
                    </a:ext>
                  </a:extLst>
                </a:gridCol>
                <a:gridCol w="924275">
                  <a:extLst>
                    <a:ext uri="{9D8B030D-6E8A-4147-A177-3AD203B41FA5}">
                      <a16:colId xmlns:a16="http://schemas.microsoft.com/office/drawing/2014/main" val="2781688299"/>
                    </a:ext>
                  </a:extLst>
                </a:gridCol>
              </a:tblGrid>
              <a:tr h="435893">
                <a:tc>
                  <a:txBody>
                    <a:bodyPr/>
                    <a:lstStyle/>
                    <a:p>
                      <a:pPr algn="ctr"/>
                      <a:r>
                        <a:rPr lang="zh-CN" sz="1400" kern="0" dirty="0">
                          <a:effectLst/>
                        </a:rPr>
                        <a:t>模型</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公司</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目的</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参数量</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类型</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0">
                          <a:effectLst/>
                        </a:rPr>
                        <a:t>Tokens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序列长度</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426992088"/>
                  </a:ext>
                </a:extLst>
              </a:tr>
              <a:tr h="435893">
                <a:tc>
                  <a:txBody>
                    <a:bodyPr/>
                    <a:lstStyle/>
                    <a:p>
                      <a:pPr algn="l"/>
                      <a:r>
                        <a:rPr lang="en-US" sz="1400" kern="0" dirty="0">
                          <a:effectLst/>
                        </a:rPr>
                        <a:t>T5</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Google</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General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11B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Enc-Dec</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1T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r"/>
                      <a:r>
                        <a:rPr lang="en-US" sz="1400" kern="0">
                          <a:effectLst/>
                        </a:rPr>
                        <a:t>512</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50337718"/>
                  </a:ext>
                </a:extLst>
              </a:tr>
              <a:tr h="435893">
                <a:tc>
                  <a:txBody>
                    <a:bodyPr/>
                    <a:lstStyle/>
                    <a:p>
                      <a:pPr algn="l"/>
                      <a:r>
                        <a:rPr lang="en-US" sz="1400" kern="0">
                          <a:effectLst/>
                        </a:rPr>
                        <a:t>GPT-3</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OpenAI</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General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175B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Causal-Dec</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300B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r"/>
                      <a:r>
                        <a:rPr lang="en-US" sz="1400" kern="0">
                          <a:effectLst/>
                        </a:rPr>
                        <a:t>2048</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673071335"/>
                  </a:ext>
                </a:extLst>
              </a:tr>
              <a:tr h="435893">
                <a:tc>
                  <a:txBody>
                    <a:bodyPr/>
                    <a:lstStyle/>
                    <a:p>
                      <a:pPr algn="l"/>
                      <a:r>
                        <a:rPr lang="en-US" sz="1400" kern="0">
                          <a:effectLst/>
                        </a:rPr>
                        <a:t>PanGu-</a:t>
                      </a:r>
                      <a:r>
                        <a:rPr lang="zh-CN" sz="1400" kern="0">
                          <a:effectLst/>
                        </a:rPr>
                        <a:t>α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Huawei</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General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200B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Causal-Dec</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1.1TB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r"/>
                      <a:r>
                        <a:rPr lang="en-US" sz="1400" kern="0">
                          <a:effectLst/>
                        </a:rPr>
                        <a:t>1024</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06087128"/>
                  </a:ext>
                </a:extLst>
              </a:tr>
              <a:tr h="435893">
                <a:tc>
                  <a:txBody>
                    <a:bodyPr/>
                    <a:lstStyle/>
                    <a:p>
                      <a:pPr algn="l"/>
                      <a:r>
                        <a:rPr lang="en-US" sz="1400" kern="0">
                          <a:effectLst/>
                        </a:rPr>
                        <a:t>Codex</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OpenAI</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Coding</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12B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Causal-Dec</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100B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r"/>
                      <a:r>
                        <a:rPr lang="en-US" sz="1400" kern="0">
                          <a:effectLst/>
                        </a:rPr>
                        <a:t>4096</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32535384"/>
                  </a:ext>
                </a:extLst>
              </a:tr>
              <a:tr h="435893">
                <a:tc>
                  <a:txBody>
                    <a:bodyPr/>
                    <a:lstStyle/>
                    <a:p>
                      <a:pPr algn="l"/>
                      <a:r>
                        <a:rPr lang="en-US" sz="1400" kern="0">
                          <a:effectLst/>
                        </a:rPr>
                        <a:t>ERNIE-3.0 TITAN</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Baidu</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General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260B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Causal-Dec</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300B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r"/>
                      <a:r>
                        <a:rPr lang="en-US" sz="1400" kern="0">
                          <a:effectLst/>
                        </a:rPr>
                        <a:t>512</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730660"/>
                  </a:ext>
                </a:extLst>
              </a:tr>
              <a:tr h="435893">
                <a:tc>
                  <a:txBody>
                    <a:bodyPr/>
                    <a:lstStyle/>
                    <a:p>
                      <a:pPr algn="l"/>
                      <a:r>
                        <a:rPr lang="en-US" sz="1400" kern="0">
                          <a:effectLst/>
                        </a:rPr>
                        <a:t>LaMDA</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Google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Dialog</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137B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Causal-Dec</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2.81T</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r"/>
                      <a:r>
                        <a:rPr lang="en-US" sz="1400" kern="0">
                          <a:effectLst/>
                        </a:rPr>
                        <a:t>32K</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992016509"/>
                  </a:ext>
                </a:extLst>
              </a:tr>
              <a:tr h="435893">
                <a:tc>
                  <a:txBody>
                    <a:bodyPr/>
                    <a:lstStyle/>
                    <a:p>
                      <a:pPr algn="l"/>
                      <a:r>
                        <a:rPr lang="en-US" sz="1400" kern="0">
                          <a:effectLst/>
                        </a:rPr>
                        <a:t>CodeGen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Salesforce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Coding</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16B</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Causal-Dec</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577B</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r"/>
                      <a:r>
                        <a:rPr lang="en-US" sz="1400" kern="0">
                          <a:effectLst/>
                        </a:rPr>
                        <a:t>2048</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14312483"/>
                  </a:ext>
                </a:extLst>
              </a:tr>
              <a:tr h="451462">
                <a:tc>
                  <a:txBody>
                    <a:bodyPr/>
                    <a:lstStyle/>
                    <a:p>
                      <a:pPr algn="l"/>
                      <a:r>
                        <a:rPr lang="en-US" sz="1400" kern="0">
                          <a:effectLst/>
                        </a:rPr>
                        <a:t>LLaMA-2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Meta</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General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70B</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Causal-Dec</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a:effectLst/>
                        </a:rPr>
                        <a:t>1T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r"/>
                      <a:r>
                        <a:rPr lang="en-US" sz="1400" kern="0" dirty="0">
                          <a:effectLst/>
                        </a:rPr>
                        <a:t>4K</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007374256"/>
                  </a:ext>
                </a:extLst>
              </a:tr>
            </a:tbl>
          </a:graphicData>
        </a:graphic>
      </p:graphicFrame>
    </p:spTree>
    <p:extLst>
      <p:ext uri="{BB962C8B-B14F-4D97-AF65-F5344CB8AC3E}">
        <p14:creationId xmlns:p14="http://schemas.microsoft.com/office/powerpoint/2010/main" val="26813586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zh-CN" altLang="en-US" sz="2400" b="1" dirty="0"/>
              <a:t>提出</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的背景</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55345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如何使</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Transformer</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能够处理更长的序列</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zh-CN" altLang="en-US" sz="2400" b="0" i="0" u="none" strike="noStrike" kern="1200" cap="none" spc="0" normalizeH="0" baseline="0" noProof="0" dirty="0">
                <a:ln>
                  <a:noFill/>
                </a:ln>
                <a:solidFill>
                  <a:srgbClr val="222222"/>
                </a:solidFill>
                <a:effectLst/>
                <a:highlight>
                  <a:srgbClr val="FFFF00"/>
                </a:highlight>
                <a:uLnTx/>
                <a:uFillTx/>
                <a:latin typeface="arial" panose="020B0604020202020204" pitchFamily="34" charset="0"/>
                <a:ea typeface="等线" panose="02010600030101010101" pitchFamily="2" charset="-122"/>
                <a:cs typeface="+mn-cs"/>
              </a:rPr>
              <a:t>日益增长的需求</a:t>
            </a:r>
            <a:endParaRPr kumimoji="0" lang="en-US" altLang="zh-CN" sz="2400" b="0" i="0" u="none" strike="noStrike" kern="1200" cap="none" spc="0" normalizeH="0" baseline="0" noProof="0" dirty="0">
              <a:ln>
                <a:noFill/>
              </a:ln>
              <a:solidFill>
                <a:srgbClr val="222222"/>
              </a:solidFill>
              <a:effectLst/>
              <a:highlight>
                <a:srgbClr val="FFFF00"/>
              </a:highligh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然而增加序列长度，注意力层是主要瓶颈</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highlight>
                  <a:srgbClr val="FFFF00"/>
                </a:highlight>
                <a:uLnTx/>
                <a:uFillTx/>
                <a:latin typeface="arial" panose="020B0604020202020204" pitchFamily="34" charset="0"/>
                <a:ea typeface="等线" panose="02010600030101010101" pitchFamily="2" charset="-122"/>
                <a:cs typeface="+mn-cs"/>
              </a:rPr>
              <a:t>因为它的运行时间和内存会随序列长度的增加呈二次</a:t>
            </a:r>
            <a:endParaRPr kumimoji="0" lang="en-US" altLang="zh-CN" sz="2400" b="0" i="0" u="none" strike="noStrike" kern="1200" cap="none" spc="0" normalizeH="0" baseline="0" noProof="0" dirty="0">
              <a:ln>
                <a:noFill/>
              </a:ln>
              <a:solidFill>
                <a:srgbClr val="222222"/>
              </a:solidFill>
              <a:effectLst/>
              <a:highlight>
                <a:srgbClr val="FFFF00"/>
              </a:highlight>
              <a:uLnTx/>
              <a:uFillTx/>
              <a:latin typeface="arial" panose="020B0604020202020204" pitchFamily="34" charset="0"/>
              <a:ea typeface="等线" panose="02010600030101010101" pitchFamily="2" charset="-122"/>
              <a:cs typeface="+mn-cs"/>
            </a:endParaRPr>
          </a:p>
          <a:p>
            <a:pPr marL="457200" marR="0" lvl="1" indent="0" algn="l" defTabSz="914400" rtl="0" eaLnBrk="0" fontAlgn="auto" latinLnBrk="0" hangingPunct="0">
              <a:lnSpc>
                <a:spcPct val="100000"/>
              </a:lnSpc>
              <a:spcBef>
                <a:spcPct val="20000"/>
              </a:spcBef>
              <a:spcAft>
                <a:spcPts val="0"/>
              </a:spcAft>
              <a:buClr>
                <a:srgbClr val="0BD0D9"/>
              </a:buClr>
              <a:buSzPct val="95000"/>
              <a:buFontTx/>
              <a:buNone/>
              <a:tabLst/>
              <a:defRPr/>
            </a:pPr>
            <a:r>
              <a:rPr kumimoji="0" lang="zh-CN" altLang="en-US" sz="2400" b="0" i="0" u="none" strike="noStrike" kern="1200" cap="none" spc="0" normalizeH="0" baseline="0" noProof="0" dirty="0">
                <a:ln>
                  <a:noFill/>
                </a:ln>
                <a:solidFill>
                  <a:srgbClr val="222222"/>
                </a:solidFill>
                <a:effectLst/>
                <a:highlight>
                  <a:srgbClr val="FFFF00"/>
                </a:highlight>
                <a:uLnTx/>
                <a:uFillTx/>
                <a:latin typeface="arial" panose="020B0604020202020204" pitchFamily="34" charset="0"/>
                <a:ea typeface="等线" panose="02010600030101010101" pitchFamily="2" charset="-122"/>
                <a:cs typeface="+mn-cs"/>
              </a:rPr>
              <a:t>方增长。</a:t>
            </a:r>
            <a:endParaRPr kumimoji="0" lang="en-US" altLang="zh-CN" sz="2400" b="0" i="0" u="none" strike="noStrike" kern="1200" cap="none" spc="0" normalizeH="0" baseline="0" noProof="0" dirty="0">
              <a:ln>
                <a:noFill/>
              </a:ln>
              <a:solidFill>
                <a:srgbClr val="222222"/>
              </a:solidFill>
              <a:effectLst/>
              <a:highlight>
                <a:srgbClr val="FFFF00"/>
              </a:highligh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pic>
        <p:nvPicPr>
          <p:cNvPr id="15" name="图片 14">
            <a:extLst>
              <a:ext uri="{FF2B5EF4-FFF2-40B4-BE49-F238E27FC236}">
                <a16:creationId xmlns:a16="http://schemas.microsoft.com/office/drawing/2014/main" id="{52019B54-820F-A78A-14A2-1AD8BF12827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34894" y="3810000"/>
            <a:ext cx="8114031" cy="2833687"/>
          </a:xfrm>
          <a:prstGeom prst="rect">
            <a:avLst/>
          </a:prstGeom>
          <a:noFill/>
          <a:ln>
            <a:noFill/>
          </a:ln>
        </p:spPr>
      </p:pic>
    </p:spTree>
    <p:extLst>
      <p:ext uri="{BB962C8B-B14F-4D97-AF65-F5344CB8AC3E}">
        <p14:creationId xmlns:p14="http://schemas.microsoft.com/office/powerpoint/2010/main" val="30680605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dirty="0" err="1"/>
              <a:t>FlashAttention</a:t>
            </a:r>
            <a:r>
              <a:rPr lang="zh-CN" altLang="en-US" sz="2400" b="1" dirty="0"/>
              <a:t>优化预备知识</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55345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FlashAttention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利用</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GPU</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非匀称的存储器层次结构，</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实现了显著的内存节省（从平方增加转为线性增加）</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计算加速（提速</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2-4</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倍），而且计算结果保持一致。</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pic>
        <p:nvPicPr>
          <p:cNvPr id="15" name="图片 14">
            <a:extLst>
              <a:ext uri="{FF2B5EF4-FFF2-40B4-BE49-F238E27FC236}">
                <a16:creationId xmlns:a16="http://schemas.microsoft.com/office/drawing/2014/main" id="{762995B2-9E2D-37E2-2943-C1D682961A81}"/>
              </a:ext>
            </a:extLst>
          </p:cNvPr>
          <p:cNvPicPr>
            <a:picLocks noChangeAspect="1"/>
          </p:cNvPicPr>
          <p:nvPr/>
        </p:nvPicPr>
        <p:blipFill>
          <a:blip r:embed="rId3"/>
          <a:stretch>
            <a:fillRect/>
          </a:stretch>
        </p:blipFill>
        <p:spPr>
          <a:xfrm>
            <a:off x="2733675" y="3524228"/>
            <a:ext cx="6981825" cy="2832122"/>
          </a:xfrm>
          <a:prstGeom prst="rect">
            <a:avLst/>
          </a:prstGeom>
        </p:spPr>
      </p:pic>
    </p:spTree>
    <p:extLst>
      <p:ext uri="{BB962C8B-B14F-4D97-AF65-F5344CB8AC3E}">
        <p14:creationId xmlns:p14="http://schemas.microsoft.com/office/powerpoint/2010/main" val="13719391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的</a:t>
            </a:r>
            <a:r>
              <a:rPr lang="zh-CN" altLang="en-US" sz="2400" b="1" dirty="0">
                <a:solidFill>
                  <a:srgbClr val="191B1F"/>
                </a:solidFill>
                <a:latin typeface="-apple-system"/>
              </a:rPr>
              <a:t>预备知识</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55345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标准注意力计算过程</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
        <p:nvSpPr>
          <p:cNvPr id="16" name="Rectangle 2">
            <a:extLst>
              <a:ext uri="{FF2B5EF4-FFF2-40B4-BE49-F238E27FC236}">
                <a16:creationId xmlns:a16="http://schemas.microsoft.com/office/drawing/2014/main" id="{2E364228-DB74-7891-0A43-9F78D42B22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7" name="对象 16">
            <a:extLst>
              <a:ext uri="{FF2B5EF4-FFF2-40B4-BE49-F238E27FC236}">
                <a16:creationId xmlns:a16="http://schemas.microsoft.com/office/drawing/2014/main" id="{A11BC41A-A05D-F9CB-0AAE-C57201851E92}"/>
              </a:ext>
            </a:extLst>
          </p:cNvPr>
          <p:cNvGraphicFramePr>
            <a:graphicFrameLocks noChangeAspect="1"/>
          </p:cNvGraphicFramePr>
          <p:nvPr/>
        </p:nvGraphicFramePr>
        <p:xfrm>
          <a:off x="2414587" y="2521729"/>
          <a:ext cx="7305675" cy="3621896"/>
        </p:xfrm>
        <a:graphic>
          <a:graphicData uri="http://schemas.openxmlformats.org/presentationml/2006/ole">
            <mc:AlternateContent xmlns:mc="http://schemas.openxmlformats.org/markup-compatibility/2006">
              <mc:Choice xmlns:v="urn:schemas-microsoft-com:vml" Requires="v">
                <p:oleObj name="Visio" r:id="rId3" imgW="4288465" imgH="1749144" progId="Visio.Drawing.11">
                  <p:embed/>
                </p:oleObj>
              </mc:Choice>
              <mc:Fallback>
                <p:oleObj name="Visio" r:id="rId3" imgW="4288465" imgH="1749144" progId="Visio.Drawing.11">
                  <p:embed/>
                  <p:pic>
                    <p:nvPicPr>
                      <p:cNvPr id="17" name="对象 16">
                        <a:extLst>
                          <a:ext uri="{FF2B5EF4-FFF2-40B4-BE49-F238E27FC236}">
                            <a16:creationId xmlns:a16="http://schemas.microsoft.com/office/drawing/2014/main" id="{A11BC41A-A05D-F9CB-0AAE-C57201851E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4587" y="2521729"/>
                        <a:ext cx="7305675" cy="3621896"/>
                      </a:xfrm>
                      <a:prstGeom prst="rect">
                        <a:avLst/>
                      </a:prstGeom>
                      <a:noFill/>
                    </p:spPr>
                  </p:pic>
                </p:oleObj>
              </mc:Fallback>
            </mc:AlternateContent>
          </a:graphicData>
        </a:graphic>
      </p:graphicFrame>
    </p:spTree>
    <p:extLst>
      <p:ext uri="{BB962C8B-B14F-4D97-AF65-F5344CB8AC3E}">
        <p14:creationId xmlns:p14="http://schemas.microsoft.com/office/powerpoint/2010/main" val="14662687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希望解决的问题</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Flash Attention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希望解决的问题</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降低序列长度增长与运算时间、内存增长的幅度</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使用分片技术减少</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GPU</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高带宽内存（</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HBM</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）和</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GPU</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片上</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SRAM</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之间的内存读写次数</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尽量更少</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HBM</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的访问，增加对</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SRAM</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的访问。</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1913795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mc:AlternateContent xmlns:mc="http://schemas.openxmlformats.org/markup-compatibility/2006" xmlns:a14="http://schemas.microsoft.com/office/drawing/2010/main">
        <mc:Choice Requires="a14">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核心注意力层的计算公式：</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假设</a:t>
                </a:r>
                <a14:m>
                  <m:oMath xmlns:m="http://schemas.openxmlformats.org/officeDocument/2006/math">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𝑄</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𝐾</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m:t>
                    </m:r>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cs typeface="+mn-cs"/>
                      </a:rPr>
                      <m:t>𝑉</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ea typeface="Cambria Math" panose="02040503050406030204" pitchFamily="18" charset="0"/>
                        <a:cs typeface="+mn-cs"/>
                      </a:rPr>
                      <m:t>∈</m:t>
                    </m:r>
                    <m:sSup>
                      <m:sSupPr>
                        <m:ctrlP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ea typeface="Cambria Math" panose="02040503050406030204" pitchFamily="18" charset="0"/>
                            <a:cs typeface="+mn-cs"/>
                          </a:rPr>
                        </m:ctrlPr>
                      </m:sSupPr>
                      <m:e>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ea typeface="Cambria Math" panose="02040503050406030204" pitchFamily="18" charset="0"/>
                            <a:cs typeface="+mn-cs"/>
                          </a:rPr>
                          <m:t>𝑅</m:t>
                        </m:r>
                      </m:e>
                      <m:sup>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ea typeface="Cambria Math" panose="02040503050406030204" pitchFamily="18" charset="0"/>
                            <a:cs typeface="+mn-cs"/>
                          </a:rPr>
                          <m:t>𝑁</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ea typeface="Cambria Math" panose="02040503050406030204" pitchFamily="18" charset="0"/>
                            <a:cs typeface="+mn-cs"/>
                          </a:rPr>
                          <m:t>×</m:t>
                        </m:r>
                        <m:r>
                          <m:rPr>
                            <m:sty m:val="p"/>
                          </m:rP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d</m:t>
                        </m:r>
                      </m:sup>
                    </m:sSup>
                  </m:oMath>
                </a14:m>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注意力得分</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14:m>
                  <m:oMath xmlns:m="http://schemas.openxmlformats.org/officeDocument/2006/math">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𝑆</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𝑄</m:t>
                    </m:r>
                    <m:sSup>
                      <m:sSupPr>
                        <m:ctrlP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ctrlPr>
                      </m:sSupPr>
                      <m:e>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𝐾</m:t>
                        </m:r>
                      </m:e>
                      <m:sup>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𝑇</m:t>
                        </m:r>
                      </m:sup>
                    </m:sSup>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m:t>
                    </m:r>
                    <m:sSup>
                      <m:sSupPr>
                        <m:ctrlP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ctrlPr>
                      </m:sSupPr>
                      <m:e>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𝑅</m:t>
                        </m:r>
                      </m:e>
                      <m:sup>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𝑁</m:t>
                        </m:r>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ea typeface="Cambria Math" panose="02040503050406030204" pitchFamily="18" charset="0"/>
                            <a:cs typeface="+mn-cs"/>
                          </a:rPr>
                          <m:t>𝑁</m:t>
                        </m:r>
                      </m:sup>
                    </m:sSup>
                  </m:oMath>
                </a14:m>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等线" panose="020F0502020204030204"/>
                    <a:ea typeface="等线" panose="02010600030101010101" pitchFamily="2" charset="-122"/>
                    <a:cs typeface="+mn-cs"/>
                  </a:rPr>
                  <a:t>获取</a:t>
                </a:r>
                <a14:m>
                  <m:oMath xmlns:m="http://schemas.openxmlformats.org/officeDocument/2006/math">
                    <m:r>
                      <a:rPr kumimoji="0" lang="zh-CN" altLang="en-US"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注意力</m:t>
                    </m:r>
                    <m:r>
                      <a:rPr kumimoji="0" lang="zh-CN" altLang="en-US" sz="2400" b="0" i="1" u="none" strike="noStrike" kern="1200" cap="none" spc="0" normalizeH="0" baseline="0" noProof="0" dirty="0">
                        <a:ln>
                          <a:noFill/>
                        </a:ln>
                        <a:solidFill>
                          <a:srgbClr val="222222"/>
                        </a:solidFill>
                        <a:effectLst/>
                        <a:uLnTx/>
                        <a:uFillTx/>
                        <a:latin typeface="Cambria Math" panose="02040503050406030204" pitchFamily="18" charset="0"/>
                        <a:cs typeface="+mn-cs"/>
                      </a:rPr>
                      <m:t>分布</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𝑃</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m:t>
                    </m:r>
                    <m:r>
                      <m:rPr>
                        <m:sty m:val="p"/>
                      </m:rP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cs typeface="+mn-cs"/>
                      </a:rPr>
                      <m:t>softmax</m:t>
                    </m:r>
                    <m:d>
                      <m:dPr>
                        <m:ctrlP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ctrlPr>
                      </m:dPr>
                      <m:e>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𝑆</m:t>
                        </m:r>
                      </m:e>
                    </m:d>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m:t>
                    </m:r>
                    <m:sSup>
                      <m:sSupPr>
                        <m:ctrlP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ctrlPr>
                      </m:sSupPr>
                      <m:e>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𝑅</m:t>
                        </m:r>
                      </m:e>
                      <m:sup>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𝑁</m:t>
                        </m:r>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m:t>
                        </m:r>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𝑁</m:t>
                        </m:r>
                      </m:sup>
                    </m:sSup>
                  </m:oMath>
                </a14:m>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得分乘以值</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V:</a:t>
                </a:r>
                <a14:m>
                  <m:oMath xmlns:m="http://schemas.openxmlformats.org/officeDocument/2006/math">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𝑂</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m:t>
                    </m:r>
                    <m:r>
                      <a:rPr kumimoji="0" lang="en-US" altLang="zh-CN" sz="2400" b="0" i="1" u="none" strike="noStrike" kern="1200" cap="none" spc="0" normalizeH="0" baseline="0" noProof="0" dirty="0" smtClean="0">
                        <a:ln>
                          <a:noFill/>
                        </a:ln>
                        <a:solidFill>
                          <a:srgbClr val="222222"/>
                        </a:solidFill>
                        <a:effectLst/>
                        <a:uLnTx/>
                        <a:uFillTx/>
                        <a:latin typeface="Cambria Math" panose="02040503050406030204" pitchFamily="18" charset="0"/>
                        <a:cs typeface="+mn-cs"/>
                      </a:rPr>
                      <m:t>𝑃𝑉</m:t>
                    </m:r>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m:t>
                    </m:r>
                    <m:sSup>
                      <m:sSupPr>
                        <m:ctrlP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ctrlPr>
                      </m:sSupPr>
                      <m:e>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𝑅</m:t>
                        </m:r>
                      </m:e>
                      <m:sup>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𝑁</m:t>
                        </m:r>
                        <m: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m:t>
                        </m:r>
                        <m:r>
                          <m:rPr>
                            <m:sty m:val="p"/>
                          </m:rPr>
                          <a:rPr kumimoji="0" lang="en-US" altLang="zh-CN" sz="2400" b="0" i="1" u="none" strike="noStrike" kern="1200" cap="none" spc="0" normalizeH="0" baseline="0" noProof="0" dirty="0">
                            <a:ln>
                              <a:noFill/>
                            </a:ln>
                            <a:solidFill>
                              <a:srgbClr val="222222"/>
                            </a:solidFill>
                            <a:effectLst/>
                            <a:uLnTx/>
                            <a:uFillTx/>
                            <a:latin typeface="Cambria Math" panose="02040503050406030204" pitchFamily="18" charset="0"/>
                            <a:ea typeface="Cambria Math" panose="02040503050406030204" pitchFamily="18" charset="0"/>
                            <a:cs typeface="+mn-cs"/>
                          </a:rPr>
                          <m:t>d</m:t>
                        </m:r>
                      </m:sup>
                    </m:sSup>
                  </m:oMath>
                </a14:m>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其中</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表示序列长度，</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d</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表示各标记（</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Token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）的长度。</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mc:Choice>
        <mc:Fallback xmlns="">
          <p:sp>
            <p:nvSpPr>
              <p:cNvPr id="13" name="内容占位符 5">
                <a:extLst>
                  <a:ext uri="{FF2B5EF4-FFF2-40B4-BE49-F238E27FC236}">
                    <a16:creationId xmlns:a16="http://schemas.microsoft.com/office/drawing/2014/main" id="{08FAE0DD-C6E8-6C54-4BB4-14DF372BB431}"/>
                  </a:ext>
                </a:extLst>
              </p:cNvPr>
              <p:cNvSpPr txBox="1">
                <a:spLocks noRot="1" noChangeAspect="1" noMove="1" noResize="1" noEditPoints="1" noAdjustHandles="1" noChangeArrowheads="1" noChangeShapeType="1" noTextEdit="1"/>
              </p:cNvSpPr>
              <p:nvPr/>
            </p:nvSpPr>
            <p:spPr bwMode="auto">
              <a:xfrm>
                <a:off x="1971675" y="2005000"/>
                <a:ext cx="8229600" cy="4824426"/>
              </a:xfrm>
              <a:prstGeom prst="rect">
                <a:avLst/>
              </a:prstGeom>
              <a:blipFill>
                <a:blip r:embed="rId3"/>
                <a:stretch>
                  <a:fillRect l="-741" t="-885" r="-1037"/>
                </a:stretch>
              </a:blipFill>
              <a:ln w="9525">
                <a:noFill/>
                <a:miter lim="800000"/>
                <a:headEnd/>
                <a:tailEnd/>
              </a:ln>
            </p:spPr>
            <p:txBody>
              <a:bodyPr/>
              <a:lstStyle/>
              <a:p>
                <a:r>
                  <a:rPr lang="zh-CN" altLang="en-US">
                    <a:noFill/>
                  </a:rPr>
                  <a:t> </a:t>
                </a:r>
              </a:p>
            </p:txBody>
          </p:sp>
        </mc:Fallback>
      </mc:AlternateContent>
    </p:spTree>
    <p:extLst>
      <p:ext uri="{BB962C8B-B14F-4D97-AF65-F5344CB8AC3E}">
        <p14:creationId xmlns:p14="http://schemas.microsoft.com/office/powerpoint/2010/main" val="24663804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目前</a:t>
            </a:r>
            <a:r>
              <a:rPr kumimoji="0" lang="en-US" altLang="zh-CN" sz="2400" b="1"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Transformer</a:t>
            </a:r>
            <a:r>
              <a:rPr kumimoji="0" lang="zh-CN" altLang="en-US" sz="2400" b="1"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遇到的主要挑战</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Transformer</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的复杂度计算示意图</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pic>
        <p:nvPicPr>
          <p:cNvPr id="18" name="图片 17">
            <a:extLst>
              <a:ext uri="{FF2B5EF4-FFF2-40B4-BE49-F238E27FC236}">
                <a16:creationId xmlns:a16="http://schemas.microsoft.com/office/drawing/2014/main" id="{1E6C388D-74DE-F9FC-8ED0-6C469FBFFFDA}"/>
              </a:ext>
            </a:extLst>
          </p:cNvPr>
          <p:cNvPicPr>
            <a:picLocks noChangeAspect="1"/>
          </p:cNvPicPr>
          <p:nvPr/>
        </p:nvPicPr>
        <p:blipFill>
          <a:blip r:embed="rId3"/>
          <a:stretch>
            <a:fillRect/>
          </a:stretch>
        </p:blipFill>
        <p:spPr>
          <a:xfrm>
            <a:off x="1362075" y="2956712"/>
            <a:ext cx="6057900" cy="3367887"/>
          </a:xfrm>
          <a:prstGeom prst="rect">
            <a:avLst/>
          </a:prstGeom>
        </p:spPr>
      </p:pic>
      <p:pic>
        <p:nvPicPr>
          <p:cNvPr id="20" name="图片 19">
            <a:extLst>
              <a:ext uri="{FF2B5EF4-FFF2-40B4-BE49-F238E27FC236}">
                <a16:creationId xmlns:a16="http://schemas.microsoft.com/office/drawing/2014/main" id="{E69F6236-ADDD-3900-4AEA-8B418934FDA6}"/>
              </a:ext>
            </a:extLst>
          </p:cNvPr>
          <p:cNvPicPr>
            <a:picLocks noChangeAspect="1"/>
          </p:cNvPicPr>
          <p:nvPr/>
        </p:nvPicPr>
        <p:blipFill>
          <a:blip r:embed="rId4"/>
          <a:stretch>
            <a:fillRect/>
          </a:stretch>
        </p:blipFill>
        <p:spPr>
          <a:xfrm>
            <a:off x="7551572" y="2916175"/>
            <a:ext cx="2743200" cy="2703576"/>
          </a:xfrm>
          <a:prstGeom prst="rect">
            <a:avLst/>
          </a:prstGeom>
        </p:spPr>
      </p:pic>
    </p:spTree>
    <p:extLst>
      <p:ext uri="{BB962C8B-B14F-4D97-AF65-F5344CB8AC3E}">
        <p14:creationId xmlns:p14="http://schemas.microsoft.com/office/powerpoint/2010/main" val="8530637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解决这些问题的主要挑战</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mc:AlternateContent xmlns:mc="http://schemas.openxmlformats.org/markup-compatibility/2006" xmlns:a14="http://schemas.microsoft.com/office/drawing/2010/main">
        <mc:Choice Requires="a14">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Self-Attention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的计算复杂度就为</a:t>
                </a:r>
                <a14:m>
                  <m:oMath xmlns:m="http://schemas.openxmlformats.org/officeDocument/2006/math">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𝑂</m:t>
                    </m:r>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m:t>
                    </m:r>
                    <m:r>
                      <m:rPr>
                        <m:sty m:val="p"/>
                      </m:rPr>
                      <a:rPr kumimoji="0" lang="en-US" altLang="zh-CN" sz="2400" b="0" i="1" u="none" strike="noStrike" kern="1200" cap="none" spc="0" normalizeH="0" baseline="0" noProof="0">
                        <a:ln>
                          <a:noFill/>
                        </a:ln>
                        <a:solidFill>
                          <a:srgbClr val="222222"/>
                        </a:solidFill>
                        <a:effectLst/>
                        <a:uLnTx/>
                        <a:uFillTx/>
                        <a:latin typeface="Cambria Math" panose="02040503050406030204" pitchFamily="18" charset="0"/>
                        <a:cs typeface="+mn-cs"/>
                      </a:rPr>
                      <m:t>d</m:t>
                    </m:r>
                    <m:sSup>
                      <m:sSupPr>
                        <m:ctrlP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ctrlPr>
                      </m:sSupPr>
                      <m:e>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𝑁</m:t>
                        </m:r>
                      </m:e>
                      <m:sup>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2</m:t>
                        </m:r>
                      </m:sup>
                    </m:sSup>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m:t>
                    </m:r>
                  </m:oMath>
                </a14:m>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由于</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self-attention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是</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Transformer</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的主要计算，因此通常说</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Transformer</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的复杂度是</a:t>
                </a:r>
                <a14:m>
                  <m:oMath xmlns:m="http://schemas.openxmlformats.org/officeDocument/2006/math">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𝑂</m:t>
                    </m:r>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m:t>
                    </m:r>
                    <m:r>
                      <m:rPr>
                        <m:sty m:val="p"/>
                      </m:rPr>
                      <a:rPr kumimoji="0" lang="en-US" altLang="zh-CN" sz="2400" b="0" i="1" u="none" strike="noStrike" kern="1200" cap="none" spc="0" normalizeH="0" baseline="0" noProof="0">
                        <a:ln>
                          <a:noFill/>
                        </a:ln>
                        <a:solidFill>
                          <a:srgbClr val="222222"/>
                        </a:solidFill>
                        <a:effectLst/>
                        <a:uLnTx/>
                        <a:uFillTx/>
                        <a:latin typeface="Cambria Math" panose="02040503050406030204" pitchFamily="18" charset="0"/>
                        <a:cs typeface="+mn-cs"/>
                      </a:rPr>
                      <m:t>d</m:t>
                    </m:r>
                    <m:sSup>
                      <m:sSupPr>
                        <m:ctrlP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ctrlPr>
                      </m:sSupPr>
                      <m:e>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𝑁</m:t>
                        </m:r>
                      </m:e>
                      <m:sup>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2</m:t>
                        </m:r>
                      </m:sup>
                    </m:sSup>
                    <m:r>
                      <a:rPr kumimoji="0" lang="en-US" altLang="zh-CN" sz="2400" b="0" i="1" u="none" strike="noStrike" kern="1200" cap="none" spc="0" normalizeH="0" baseline="0" noProof="0" smtClean="0">
                        <a:ln>
                          <a:noFill/>
                        </a:ln>
                        <a:solidFill>
                          <a:srgbClr val="222222"/>
                        </a:solidFill>
                        <a:effectLst/>
                        <a:uLnTx/>
                        <a:uFillTx/>
                        <a:latin typeface="Cambria Math" panose="02040503050406030204" pitchFamily="18" charset="0"/>
                        <a:cs typeface="+mn-cs"/>
                      </a:rPr>
                      <m:t>)</m:t>
                    </m:r>
                  </m:oMath>
                </a14:m>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大语言模型的</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序列长度</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越大，则</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Transformer</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计算的复杂度将</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的平方增长</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此外，矩阵越大，对存储访问开销（</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Memory Access Cost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MAC</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）也越大。</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GPU</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中的</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MAC</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的开销主要来自两方面：</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一是从显存中读取数据并进行计算操作；</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二是向显存中写数据</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mc:Choice>
        <mc:Fallback xmlns="">
          <p:sp>
            <p:nvSpPr>
              <p:cNvPr id="13" name="内容占位符 5">
                <a:extLst>
                  <a:ext uri="{FF2B5EF4-FFF2-40B4-BE49-F238E27FC236}">
                    <a16:creationId xmlns:a16="http://schemas.microsoft.com/office/drawing/2014/main" id="{08FAE0DD-C6E8-6C54-4BB4-14DF372BB431}"/>
                  </a:ext>
                </a:extLst>
              </p:cNvPr>
              <p:cNvSpPr txBox="1">
                <a:spLocks noRot="1" noChangeAspect="1" noMove="1" noResize="1" noEditPoints="1" noAdjustHandles="1" noChangeArrowheads="1" noChangeShapeType="1" noTextEdit="1"/>
              </p:cNvSpPr>
              <p:nvPr/>
            </p:nvSpPr>
            <p:spPr bwMode="auto">
              <a:xfrm>
                <a:off x="1971675" y="2005000"/>
                <a:ext cx="8229600" cy="4824426"/>
              </a:xfrm>
              <a:prstGeom prst="rect">
                <a:avLst/>
              </a:prstGeom>
              <a:blipFill>
                <a:blip r:embed="rId3"/>
                <a:stretch>
                  <a:fillRect t="-1138" r="-519"/>
                </a:stretch>
              </a:blipFill>
              <a:ln w="9525">
                <a:noFill/>
                <a:miter lim="800000"/>
                <a:headEnd/>
                <a:tailEnd/>
              </a:ln>
            </p:spPr>
            <p:txBody>
              <a:bodyPr/>
              <a:lstStyle/>
              <a:p>
                <a:r>
                  <a:rPr lang="zh-CN" altLang="en-US">
                    <a:noFill/>
                  </a:rPr>
                  <a:t> </a:t>
                </a:r>
              </a:p>
            </p:txBody>
          </p:sp>
        </mc:Fallback>
      </mc:AlternateContent>
    </p:spTree>
    <p:extLst>
      <p:ext uri="{BB962C8B-B14F-4D97-AF65-F5344CB8AC3E}">
        <p14:creationId xmlns:p14="http://schemas.microsoft.com/office/powerpoint/2010/main" val="2130295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Flash Attention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的核心思想</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对</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Self-Attention</a:t>
            </a: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进行分块计算。</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对于矩阵乘法而言，可以直接通过分块来实现。</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 但</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Self-Attention</a:t>
            </a: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中有</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softmax</a:t>
            </a: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计算，而</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softmax</a:t>
            </a: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的分母包含与所有元素的求和项。</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所以对</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Self-Attention</a:t>
            </a: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进行分块计算的关键在于对</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softmaxs</a:t>
            </a: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的分块计算</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33363922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mc:AlternateContent xmlns:mc="http://schemas.openxmlformats.org/markup-compatibility/2006" xmlns:a14="http://schemas.microsoft.com/office/drawing/2010/main">
        <mc:Choice Requires="a14">
          <p:sp>
            <p:nvSpPr>
              <p:cNvPr id="13" name="内容占位符 5">
                <a:extLst>
                  <a:ext uri="{FF2B5EF4-FFF2-40B4-BE49-F238E27FC236}">
                    <a16:creationId xmlns:a16="http://schemas.microsoft.com/office/drawing/2014/main" id="{08FAE0DD-C6E8-6C54-4BB4-14DF372BB431}"/>
                  </a:ext>
                </a:extLst>
              </p:cNvPr>
              <p:cNvSpPr txBox="1">
                <a:spLocks/>
              </p:cNvSpPr>
              <p:nvPr/>
            </p:nvSpPr>
            <p:spPr bwMode="auto">
              <a:xfrm>
                <a:off x="1971675" y="20050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Self-Attention</a:t>
                </a:r>
                <a:r>
                  <a:rPr kumimoji="0" lang="zh-CN"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分块计算</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的步骤</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假设</a:t>
                </a:r>
                <a14:m>
                  <m:oMath xmlns:m="http://schemas.openxmlformats.org/officeDocument/2006/math">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𝑅</m:t>
                        </m:r>
                      </m:e>
                      <m: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𝐵</m:t>
                        </m:r>
                      </m:sup>
                    </m:s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zh-CN"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把</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r>
                      <a:rPr kumimoji="0" lang="zh-CN"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分成</m:t>
                    </m:r>
                    <m:r>
                      <a:rPr kumimoji="0" lang="en-US"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r>
                      <a:rPr kumimoji="0" lang="zh-CN"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段，</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d>
                      <m:dPr>
                        <m:begChr m:val="["/>
                        <m:endChr m:val="]"/>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e>
                            </m:d>
                          </m:sup>
                        </m:s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e>
                            </m:d>
                          </m:sup>
                        </m:sSup>
                      </m:e>
                    </m:d>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𝑖</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up>
                    </m:s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𝑅</m:t>
                        </m:r>
                      </m:e>
                      <m: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𝐵</m:t>
                        </m:r>
                      </m:sup>
                    </m:sSup>
                  </m:oMath>
                </a14:m>
                <a:endPar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先计算向量</a:t>
                </a:r>
                <a14:m>
                  <m:oMath xmlns:m="http://schemas.openxmlformats.org/officeDocument/2006/math">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e>
                        </m:d>
                      </m:sup>
                    </m:sSup>
                  </m:oMath>
                </a14:m>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的稳定版</a:t>
                </a:r>
                <a:r>
                  <a:rPr kumimoji="0" lang="en-US" altLang="zh-CN" sz="2400" b="0" i="0" u="none" strike="noStrike" kern="100" cap="none" spc="0" normalizeH="0" baseline="0" noProof="0" dirty="0" err="1">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softmax</a:t>
                </a:r>
                <a:endPar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然后计算向量</a:t>
                </a:r>
                <a14:m>
                  <m:oMath xmlns:m="http://schemas.openxmlformats.org/officeDocument/2006/math">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e>
                        </m:d>
                      </m:sup>
                    </m:sSup>
                  </m:oMath>
                </a14:m>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的稳定版</a:t>
                </a:r>
                <a:r>
                  <a:rPr kumimoji="0" lang="en-US" altLang="zh-CN" sz="2400" b="0" i="0" u="none" strike="noStrike" kern="100" cap="none" spc="0" normalizeH="0" baseline="0" noProof="0" dirty="0" err="1">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softmax</a:t>
                </a:r>
                <a:endPar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求全局最大值</a:t>
                </a:r>
                <a14:m>
                  <m:oMath xmlns:m="http://schemas.openxmlformats.org/officeDocument/2006/math">
                    <m:func>
                      <m:func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kumimoji="0" lang="en-US"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m:t>
                        </m:r>
                      </m:fName>
                      <m:e>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d>
                      </m:e>
                    </m:func>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m:rPr>
                        <m:sty m:val="p"/>
                      </m:rPr>
                      <a:rPr kumimoji="0" lang="en-US"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max</m:t>
                    </m:r>
                    <m:r>
                      <a:rPr kumimoji="0" lang="en-US"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e>
                        </m:d>
                      </m:sup>
                    </m:s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e>
                        </m:d>
                      </m:sup>
                    </m:s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m:rPr>
                        <m:sty m:val="p"/>
                      </m:rPr>
                      <a:rPr kumimoji="0" lang="en-US"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max</m:t>
                    </m:r>
                    <m:r>
                      <a:rPr kumimoji="0" lang="en-US"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func>
                      <m:func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kumimoji="0" lang="en-US"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m:t>
                        </m:r>
                      </m:fName>
                      <m:e>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e>
                                </m:d>
                              </m:sup>
                            </m:sSup>
                          </m:e>
                        </m:d>
                      </m:e>
                    </m:func>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func>
                      <m:func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kumimoji="0" lang="en-US" altLang="zh-CN" sz="24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m:t>
                        </m:r>
                      </m:fName>
                      <m:e>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e>
                                </m:d>
                              </m:sup>
                            </m:sSup>
                          </m:e>
                        </m:d>
                      </m:e>
                    </m:func>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oMath>
                </a14:m>
                <a:endPar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求全局</a:t>
                </a:r>
                <a:r>
                  <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exp</a:t>
                </a: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求和项</a:t>
                </a:r>
                <a:r>
                  <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a:t>
                </a:r>
              </a:p>
              <a:p>
                <a:pPr marL="457200" marR="0" lvl="1" indent="0" algn="l" defTabSz="914400" rtl="0" eaLnBrk="0" fontAlgn="auto" latinLnBrk="0" hangingPunct="0">
                  <a:lnSpc>
                    <a:spcPct val="100000"/>
                  </a:lnSpc>
                  <a:spcBef>
                    <a:spcPct val="20000"/>
                  </a:spcBef>
                  <a:spcAft>
                    <a:spcPts val="0"/>
                  </a:spcAft>
                  <a:buClr>
                    <a:srgbClr val="0BD0D9"/>
                  </a:buClr>
                  <a:buSzPct val="95000"/>
                  <a:buFontTx/>
                  <a:buNone/>
                  <a:tabLst/>
                  <a:defRPr/>
                </a:pPr>
                <a14:m>
                  <m:oMathPara xmlns:m="http://schemas.openxmlformats.org/officeDocument/2006/math">
                    <m:oMathParaPr>
                      <m:jc m:val="centerGroup"/>
                    </m:oMathParaPr>
                    <m:oMath xmlns:m="http://schemas.openxmlformats.org/officeDocument/2006/math">
                      <m:sSub>
                        <m:sSub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𝑙</m:t>
                          </m:r>
                        </m:e>
                        <m:sub>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𝑎𝑙𝑙</m:t>
                          </m:r>
                        </m:sub>
                      </m:sSub>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d>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𝑙</m:t>
                      </m:r>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d>
                            <m:dPr>
                              <m:begChr m:val="["/>
                              <m:endChr m:val="]"/>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e>
                                  </m:d>
                                </m:sup>
                              </m:s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e>
                                  </m:d>
                                </m:sup>
                              </m:sSup>
                            </m:e>
                          </m:d>
                        </m:e>
                      </m:d>
                    </m:oMath>
                  </m:oMathPara>
                </a14:m>
                <a:endPar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279400" marR="0" lvl="0" indent="253365" algn="just"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                  </m:t>
                      </m:r>
                      <m:r>
                        <a:rPr kumimoji="0" lang="en-US" altLang="zh-CN" sz="2400" b="0" i="1" u="none" strike="noStrike" kern="1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              </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 =</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𝑙</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e>
                          </m:d>
                        </m:sup>
                      </m:s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𝑒</m:t>
                          </m:r>
                        </m:e>
                        <m: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𝑚</m:t>
                          </m:r>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e>
                                  </m:d>
                                </m:sup>
                              </m:sSup>
                            </m:e>
                          </m:d>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𝑚</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up>
                      </m:s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𝑙</m:t>
                      </m:r>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e>
                              </m:d>
                            </m:sup>
                          </m:sSup>
                        </m:e>
                      </m:d>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𝑒</m:t>
                          </m:r>
                        </m:e>
                        <m:sup>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𝑚</m:t>
                          </m:r>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sSup>
                                <m:sSup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p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e>
                                <m:sup>
                                  <m:d>
                                    <m:dPr>
                                      <m:ctrlPr>
                                        <a:rPr kumimoji="0" lang="zh-CN" altLang="zh-CN" sz="24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e>
                                  </m:d>
                                </m:sup>
                              </m:sSup>
                            </m:e>
                          </m:d>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𝑚</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𝑥</m:t>
                          </m:r>
                          <m:r>
                            <a:rPr kumimoji="0" lang="en-US" altLang="zh-CN" sz="24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sup>
                      </m:sSup>
                    </m:oMath>
                  </m:oMathPara>
                </a14:m>
                <a:endPar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279400" marR="0" lvl="0" indent="253365" algn="just" defTabSz="914400" rtl="0" eaLnBrk="1" fontAlgn="auto" latinLnBrk="0" hangingPunct="1">
                  <a:lnSpc>
                    <a:spcPct val="100000"/>
                  </a:lnSpc>
                  <a:spcBef>
                    <a:spcPts val="0"/>
                  </a:spcBef>
                  <a:spcAft>
                    <a:spcPts val="0"/>
                  </a:spcAft>
                  <a:buClrTx/>
                  <a:buSzTx/>
                  <a:buFontTx/>
                  <a:buNone/>
                  <a:tabLst/>
                  <a:defRPr/>
                </a:pP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最后求</a:t>
                </a:r>
                <a:r>
                  <a:rPr kumimoji="0" lang="en-US" altLang="zh-CN" sz="2400" b="0" i="1"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x</a:t>
                </a: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的稳定版</a:t>
                </a:r>
                <a:r>
                  <a:rPr kumimoji="0" lang="en-US" altLang="zh-CN" sz="2400" b="0" i="0" u="none" strike="noStrike" kern="100" cap="none" spc="0" normalizeH="0" baseline="0" noProof="0" dirty="0" err="1">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softmax</a:t>
                </a:r>
                <a:endPar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mc:Choice>
        <mc:Fallback xmlns="">
          <p:sp>
            <p:nvSpPr>
              <p:cNvPr id="13" name="内容占位符 5">
                <a:extLst>
                  <a:ext uri="{FF2B5EF4-FFF2-40B4-BE49-F238E27FC236}">
                    <a16:creationId xmlns:a16="http://schemas.microsoft.com/office/drawing/2014/main" id="{08FAE0DD-C6E8-6C54-4BB4-14DF372BB431}"/>
                  </a:ext>
                </a:extLst>
              </p:cNvPr>
              <p:cNvSpPr txBox="1">
                <a:spLocks noRot="1" noChangeAspect="1" noMove="1" noResize="1" noEditPoints="1" noAdjustHandles="1" noChangeArrowheads="1" noChangeShapeType="1" noTextEdit="1"/>
              </p:cNvSpPr>
              <p:nvPr/>
            </p:nvSpPr>
            <p:spPr bwMode="auto">
              <a:xfrm>
                <a:off x="1971675" y="2005000"/>
                <a:ext cx="8229600" cy="4824426"/>
              </a:xfrm>
              <a:prstGeom prst="rect">
                <a:avLst/>
              </a:prstGeom>
              <a:blipFill>
                <a:blip r:embed="rId3"/>
                <a:stretch>
                  <a:fillRect l="-741" t="-1138" b="-3413"/>
                </a:stretch>
              </a:blipFill>
              <a:ln w="9525">
                <a:noFill/>
                <a:miter lim="800000"/>
                <a:headEnd/>
                <a:tailEnd/>
              </a:ln>
            </p:spPr>
            <p:txBody>
              <a:bodyPr/>
              <a:lstStyle/>
              <a:p>
                <a:r>
                  <a:rPr lang="zh-CN" altLang="en-US">
                    <a:noFill/>
                  </a:rPr>
                  <a:t> </a:t>
                </a:r>
              </a:p>
            </p:txBody>
          </p:sp>
        </mc:Fallback>
      </mc:AlternateContent>
    </p:spTree>
    <p:extLst>
      <p:ext uri="{BB962C8B-B14F-4D97-AF65-F5344CB8AC3E}">
        <p14:creationId xmlns:p14="http://schemas.microsoft.com/office/powerpoint/2010/main" val="37245295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算法伪代码</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2D86705D-D9EA-4857-C7D7-A9E4AE747C7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6" name="对象 15">
            <a:extLst>
              <a:ext uri="{FF2B5EF4-FFF2-40B4-BE49-F238E27FC236}">
                <a16:creationId xmlns:a16="http://schemas.microsoft.com/office/drawing/2014/main" id="{4F9AF4E4-8C35-C00E-EE51-8B0EF33AA6E3}"/>
              </a:ext>
            </a:extLst>
          </p:cNvPr>
          <p:cNvGraphicFramePr>
            <a:graphicFrameLocks noChangeAspect="1"/>
          </p:cNvGraphicFramePr>
          <p:nvPr/>
        </p:nvGraphicFramePr>
        <p:xfrm>
          <a:off x="1847850" y="2166915"/>
          <a:ext cx="8439150" cy="4476769"/>
        </p:xfrm>
        <a:graphic>
          <a:graphicData uri="http://schemas.openxmlformats.org/presentationml/2006/ole">
            <mc:AlternateContent xmlns:mc="http://schemas.openxmlformats.org/markup-compatibility/2006">
              <mc:Choice xmlns:v="urn:schemas-microsoft-com:vml" Requires="v">
                <p:oleObj name="Visio" r:id="rId3" imgW="6434470" imgH="3571463" progId="Visio.Drawing.11">
                  <p:embed/>
                </p:oleObj>
              </mc:Choice>
              <mc:Fallback>
                <p:oleObj name="Visio" r:id="rId3" imgW="6434470" imgH="3571463" progId="Visio.Drawing.11">
                  <p:embed/>
                  <p:pic>
                    <p:nvPicPr>
                      <p:cNvPr id="16" name="对象 15">
                        <a:extLst>
                          <a:ext uri="{FF2B5EF4-FFF2-40B4-BE49-F238E27FC236}">
                            <a16:creationId xmlns:a16="http://schemas.microsoft.com/office/drawing/2014/main" id="{4F9AF4E4-8C35-C00E-EE51-8B0EF33AA6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47850" y="2166915"/>
                        <a:ext cx="8439150" cy="4476769"/>
                      </a:xfrm>
                      <a:prstGeom prst="rect">
                        <a:avLst/>
                      </a:prstGeom>
                      <a:noFill/>
                    </p:spPr>
                  </p:pic>
                </p:oleObj>
              </mc:Fallback>
            </mc:AlternateContent>
          </a:graphicData>
        </a:graphic>
      </p:graphicFrame>
    </p:spTree>
    <p:extLst>
      <p:ext uri="{BB962C8B-B14F-4D97-AF65-F5344CB8AC3E}">
        <p14:creationId xmlns:p14="http://schemas.microsoft.com/office/powerpoint/2010/main" val="4436560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i="0" dirty="0">
                <a:solidFill>
                  <a:srgbClr val="191B1F"/>
                </a:solidFill>
                <a:effectLst/>
                <a:latin typeface="-apple-system"/>
              </a:rPr>
              <a:t>大语言模型概述</a:t>
            </a:r>
            <a:r>
              <a:rPr lang="en-US" altLang="zh-CN" sz="2400" b="1" i="0" dirty="0">
                <a:solidFill>
                  <a:srgbClr val="191B1F"/>
                </a:solidFill>
                <a:effectLst/>
                <a:latin typeface="-apple-system"/>
              </a:rPr>
              <a:t>2/2</a:t>
            </a: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3" name="表格 12">
            <a:extLst>
              <a:ext uri="{FF2B5EF4-FFF2-40B4-BE49-F238E27FC236}">
                <a16:creationId xmlns:a16="http://schemas.microsoft.com/office/drawing/2014/main" id="{C635ABCB-D982-0BFF-F6E3-79AB2198B1F6}"/>
              </a:ext>
            </a:extLst>
          </p:cNvPr>
          <p:cNvGraphicFramePr>
            <a:graphicFrameLocks noGrp="1"/>
          </p:cNvGraphicFramePr>
          <p:nvPr/>
        </p:nvGraphicFramePr>
        <p:xfrm>
          <a:off x="1981200" y="2101838"/>
          <a:ext cx="8201026" cy="4375165"/>
        </p:xfrm>
        <a:graphic>
          <a:graphicData uri="http://schemas.openxmlformats.org/drawingml/2006/table">
            <a:tbl>
              <a:tblPr firstRow="1" firstCol="1" bandRow="1">
                <a:tableStyleId>{5C22544A-7EE6-4342-B048-85BDC9FD1C3A}</a:tableStyleId>
              </a:tblPr>
              <a:tblGrid>
                <a:gridCol w="1574568">
                  <a:extLst>
                    <a:ext uri="{9D8B030D-6E8A-4147-A177-3AD203B41FA5}">
                      <a16:colId xmlns:a16="http://schemas.microsoft.com/office/drawing/2014/main" val="2016277948"/>
                    </a:ext>
                  </a:extLst>
                </a:gridCol>
                <a:gridCol w="1468418">
                  <a:extLst>
                    <a:ext uri="{9D8B030D-6E8A-4147-A177-3AD203B41FA5}">
                      <a16:colId xmlns:a16="http://schemas.microsoft.com/office/drawing/2014/main" val="988959398"/>
                    </a:ext>
                  </a:extLst>
                </a:gridCol>
                <a:gridCol w="1326884">
                  <a:extLst>
                    <a:ext uri="{9D8B030D-6E8A-4147-A177-3AD203B41FA5}">
                      <a16:colId xmlns:a16="http://schemas.microsoft.com/office/drawing/2014/main" val="2643085423"/>
                    </a:ext>
                  </a:extLst>
                </a:gridCol>
                <a:gridCol w="1026123">
                  <a:extLst>
                    <a:ext uri="{9D8B030D-6E8A-4147-A177-3AD203B41FA5}">
                      <a16:colId xmlns:a16="http://schemas.microsoft.com/office/drawing/2014/main" val="568742002"/>
                    </a:ext>
                  </a:extLst>
                </a:gridCol>
                <a:gridCol w="990740">
                  <a:extLst>
                    <a:ext uri="{9D8B030D-6E8A-4147-A177-3AD203B41FA5}">
                      <a16:colId xmlns:a16="http://schemas.microsoft.com/office/drawing/2014/main" val="1441004602"/>
                    </a:ext>
                  </a:extLst>
                </a:gridCol>
                <a:gridCol w="894320">
                  <a:extLst>
                    <a:ext uri="{9D8B030D-6E8A-4147-A177-3AD203B41FA5}">
                      <a16:colId xmlns:a16="http://schemas.microsoft.com/office/drawing/2014/main" val="3849631989"/>
                    </a:ext>
                  </a:extLst>
                </a:gridCol>
                <a:gridCol w="919973">
                  <a:extLst>
                    <a:ext uri="{9D8B030D-6E8A-4147-A177-3AD203B41FA5}">
                      <a16:colId xmlns:a16="http://schemas.microsoft.com/office/drawing/2014/main" val="4200308197"/>
                    </a:ext>
                  </a:extLst>
                </a:gridCol>
              </a:tblGrid>
              <a:tr h="484208">
                <a:tc>
                  <a:txBody>
                    <a:bodyPr/>
                    <a:lstStyle/>
                    <a:p>
                      <a:pPr algn="ctr"/>
                      <a:r>
                        <a:rPr lang="zh-CN" sz="1400" kern="0">
                          <a:effectLst/>
                        </a:rPr>
                        <a:t>模型</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注意力机制</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分词算法</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正则化</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位置编码</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激活函数</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0">
                          <a:effectLst/>
                        </a:rPr>
                        <a:t>优化算法</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8636508"/>
                  </a:ext>
                </a:extLst>
              </a:tr>
              <a:tr h="484208">
                <a:tc>
                  <a:txBody>
                    <a:bodyPr/>
                    <a:lstStyle/>
                    <a:p>
                      <a:pPr algn="l"/>
                      <a:r>
                        <a:rPr lang="en-US" sz="1400" kern="0">
                          <a:effectLst/>
                        </a:rPr>
                        <a:t>T5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Standard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SentencePiece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Pre-RMS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Relative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ReLU</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AdaFactor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79001469"/>
                  </a:ext>
                </a:extLst>
              </a:tr>
              <a:tr h="484208">
                <a:tc>
                  <a:txBody>
                    <a:bodyPr/>
                    <a:lstStyle/>
                    <a:p>
                      <a:pPr algn="l"/>
                      <a:r>
                        <a:rPr lang="en-US" sz="1400" kern="0">
                          <a:effectLst/>
                        </a:rPr>
                        <a:t>GPT-3</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Dense+Sparse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BPE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Layer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Learned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GeLU</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Adam</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779337082"/>
                  </a:ext>
                </a:extLst>
              </a:tr>
              <a:tr h="484208">
                <a:tc>
                  <a:txBody>
                    <a:bodyPr/>
                    <a:lstStyle/>
                    <a:p>
                      <a:pPr algn="l"/>
                      <a:r>
                        <a:rPr lang="en-US" sz="1400" kern="0">
                          <a:effectLst/>
                        </a:rPr>
                        <a:t>PanGu-</a:t>
                      </a:r>
                      <a:r>
                        <a:rPr lang="zh-CN" sz="1400" kern="0">
                          <a:effectLst/>
                        </a:rPr>
                        <a:t>α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Standard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BPE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Layer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Relative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ReLU</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Adam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80301735"/>
                  </a:ext>
                </a:extLst>
              </a:tr>
              <a:tr h="484208">
                <a:tc>
                  <a:txBody>
                    <a:bodyPr/>
                    <a:lstStyle/>
                    <a:p>
                      <a:pPr algn="l"/>
                      <a:r>
                        <a:rPr lang="en-US" sz="1400" kern="0">
                          <a:effectLst/>
                        </a:rPr>
                        <a:t>Codex</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Standard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BPE+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Pre-Layer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Learned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GeLU</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Adam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26170104"/>
                  </a:ext>
                </a:extLst>
              </a:tr>
              <a:tr h="484208">
                <a:tc>
                  <a:txBody>
                    <a:bodyPr/>
                    <a:lstStyle/>
                    <a:p>
                      <a:pPr algn="l"/>
                      <a:r>
                        <a:rPr lang="en-US" sz="1400" kern="0">
                          <a:effectLst/>
                        </a:rPr>
                        <a:t>ERNIE-3.0 TITAN</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Standard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WordPiece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Post-Layer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Relative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GeLU</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Adam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044583811"/>
                  </a:ext>
                </a:extLst>
              </a:tr>
              <a:tr h="484208">
                <a:tc>
                  <a:txBody>
                    <a:bodyPr/>
                    <a:lstStyle/>
                    <a:p>
                      <a:pPr algn="l"/>
                      <a:r>
                        <a:rPr lang="en-US" sz="1400" kern="0">
                          <a:effectLst/>
                        </a:rPr>
                        <a:t>LaMDA</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Standard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BPE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Layer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Relative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GeGLU</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AdamW</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069393198"/>
                  </a:ext>
                </a:extLst>
              </a:tr>
              <a:tr h="484208">
                <a:tc>
                  <a:txBody>
                    <a:bodyPr/>
                    <a:lstStyle/>
                    <a:p>
                      <a:pPr algn="l"/>
                      <a:r>
                        <a:rPr lang="en-US" sz="1400" kern="0">
                          <a:effectLst/>
                        </a:rPr>
                        <a:t>CodeGen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Parallel</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BPE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Layer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RoPE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Gelu</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Adam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561472592"/>
                  </a:ext>
                </a:extLst>
              </a:tr>
              <a:tr h="501501">
                <a:tc>
                  <a:txBody>
                    <a:bodyPr/>
                    <a:lstStyle/>
                    <a:p>
                      <a:pPr algn="l"/>
                      <a:r>
                        <a:rPr lang="en-US" sz="1400" kern="0">
                          <a:effectLst/>
                        </a:rPr>
                        <a:t>LLaMA-2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Grouped-query</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BPE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Pre-RMS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RoPE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a:effectLst/>
                        </a:rPr>
                        <a:t>SwiGLUE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l"/>
                      <a:r>
                        <a:rPr lang="en-US" sz="1400" kern="0" dirty="0" err="1">
                          <a:effectLst/>
                        </a:rPr>
                        <a:t>AdamW</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607617352"/>
                  </a:ext>
                </a:extLst>
              </a:tr>
            </a:tbl>
          </a:graphicData>
        </a:graphic>
      </p:graphicFrame>
    </p:spTree>
    <p:extLst>
      <p:ext uri="{BB962C8B-B14F-4D97-AF65-F5344CB8AC3E}">
        <p14:creationId xmlns:p14="http://schemas.microsoft.com/office/powerpoint/2010/main" val="21637224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算法基本思路</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2D86705D-D9EA-4857-C7D7-A9E4AE747C7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A62B6D22-ADD8-135B-8D60-71EC5B303DD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7" name="对象 16">
            <a:extLst>
              <a:ext uri="{FF2B5EF4-FFF2-40B4-BE49-F238E27FC236}">
                <a16:creationId xmlns:a16="http://schemas.microsoft.com/office/drawing/2014/main" id="{6ED39665-5FA5-B2AC-01C2-B0CACADDA68B}"/>
              </a:ext>
            </a:extLst>
          </p:cNvPr>
          <p:cNvGraphicFramePr>
            <a:graphicFrameLocks noChangeAspect="1"/>
          </p:cNvGraphicFramePr>
          <p:nvPr/>
        </p:nvGraphicFramePr>
        <p:xfrm>
          <a:off x="1828800" y="2166916"/>
          <a:ext cx="8229599" cy="4591050"/>
        </p:xfrm>
        <a:graphic>
          <a:graphicData uri="http://schemas.openxmlformats.org/presentationml/2006/ole">
            <mc:AlternateContent xmlns:mc="http://schemas.openxmlformats.org/markup-compatibility/2006">
              <mc:Choice xmlns:v="urn:schemas-microsoft-com:vml" Requires="v">
                <p:oleObj name="Visio" r:id="rId3" imgW="5656875" imgH="4923973" progId="Visio.Drawing.11">
                  <p:embed/>
                </p:oleObj>
              </mc:Choice>
              <mc:Fallback>
                <p:oleObj name="Visio" r:id="rId3" imgW="5656875" imgH="4923973" progId="Visio.Drawing.11">
                  <p:embed/>
                  <p:pic>
                    <p:nvPicPr>
                      <p:cNvPr id="17" name="对象 16">
                        <a:extLst>
                          <a:ext uri="{FF2B5EF4-FFF2-40B4-BE49-F238E27FC236}">
                            <a16:creationId xmlns:a16="http://schemas.microsoft.com/office/drawing/2014/main" id="{6ED39665-5FA5-B2AC-01C2-B0CACADDA6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8800" y="2166916"/>
                        <a:ext cx="8229599" cy="4591050"/>
                      </a:xfrm>
                      <a:prstGeom prst="rect">
                        <a:avLst/>
                      </a:prstGeom>
                      <a:noFill/>
                    </p:spPr>
                  </p:pic>
                </p:oleObj>
              </mc:Fallback>
            </mc:AlternateContent>
          </a:graphicData>
        </a:graphic>
      </p:graphicFrame>
    </p:spTree>
    <p:extLst>
      <p:ext uri="{BB962C8B-B14F-4D97-AF65-F5344CB8AC3E}">
        <p14:creationId xmlns:p14="http://schemas.microsoft.com/office/powerpoint/2010/main" val="21584740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fontScale="85000" lnSpcReduction="10000"/>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算法</a:t>
            </a:r>
            <a:r>
              <a:rPr lang="zh-CN" altLang="en-US" sz="2400" b="1" dirty="0">
                <a:solidFill>
                  <a:srgbClr val="191B1F"/>
                </a:solidFill>
                <a:latin typeface="-apple-system"/>
              </a:rPr>
              <a:t>从算法、硬件等方面进行优化</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2D86705D-D9EA-4857-C7D7-A9E4AE747C7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Rectangle 2">
            <a:extLst>
              <a:ext uri="{FF2B5EF4-FFF2-40B4-BE49-F238E27FC236}">
                <a16:creationId xmlns:a16="http://schemas.microsoft.com/office/drawing/2014/main" id="{117174C3-D3C5-2DB1-AA9A-B79BAF71897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7" name="对象 16">
            <a:extLst>
              <a:ext uri="{FF2B5EF4-FFF2-40B4-BE49-F238E27FC236}">
                <a16:creationId xmlns:a16="http://schemas.microsoft.com/office/drawing/2014/main" id="{5AD3F8A6-B731-9905-7FA6-EE04EADB9F21}"/>
              </a:ext>
            </a:extLst>
          </p:cNvPr>
          <p:cNvGraphicFramePr>
            <a:graphicFrameLocks noChangeAspect="1"/>
          </p:cNvGraphicFramePr>
          <p:nvPr/>
        </p:nvGraphicFramePr>
        <p:xfrm>
          <a:off x="1981200" y="2076450"/>
          <a:ext cx="8134350" cy="4400550"/>
        </p:xfrm>
        <a:graphic>
          <a:graphicData uri="http://schemas.openxmlformats.org/presentationml/2006/ole">
            <mc:AlternateContent xmlns:mc="http://schemas.openxmlformats.org/markup-compatibility/2006">
              <mc:Choice xmlns:v="urn:schemas-microsoft-com:vml" Requires="v">
                <p:oleObj name="Visio" r:id="rId3" imgW="7204621" imgH="4870948" progId="Visio.Drawing.11">
                  <p:embed/>
                </p:oleObj>
              </mc:Choice>
              <mc:Fallback>
                <p:oleObj name="Visio" r:id="rId3" imgW="7204621" imgH="4870948" progId="Visio.Drawing.11">
                  <p:embed/>
                  <p:pic>
                    <p:nvPicPr>
                      <p:cNvPr id="17" name="对象 16">
                        <a:extLst>
                          <a:ext uri="{FF2B5EF4-FFF2-40B4-BE49-F238E27FC236}">
                            <a16:creationId xmlns:a16="http://schemas.microsoft.com/office/drawing/2014/main" id="{5AD3F8A6-B731-9905-7FA6-EE04EADB9F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1200" y="2076450"/>
                        <a:ext cx="8134350" cy="4400550"/>
                      </a:xfrm>
                      <a:prstGeom prst="rect">
                        <a:avLst/>
                      </a:prstGeom>
                      <a:noFill/>
                    </p:spPr>
                  </p:pic>
                </p:oleObj>
              </mc:Fallback>
            </mc:AlternateContent>
          </a:graphicData>
        </a:graphic>
      </p:graphicFrame>
    </p:spTree>
    <p:extLst>
      <p:ext uri="{BB962C8B-B14F-4D97-AF65-F5344CB8AC3E}">
        <p14:creationId xmlns:p14="http://schemas.microsoft.com/office/powerpoint/2010/main" val="28662151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dirty="0">
                <a:solidFill>
                  <a:srgbClr val="191B1F"/>
                </a:solidFill>
                <a:latin typeface="-apple-system"/>
              </a:rPr>
              <a:t>计算过程</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2D86705D-D9EA-4857-C7D7-A9E4AE747C7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7" name="图片 16">
            <a:extLst>
              <a:ext uri="{FF2B5EF4-FFF2-40B4-BE49-F238E27FC236}">
                <a16:creationId xmlns:a16="http://schemas.microsoft.com/office/drawing/2014/main" id="{B1A78E3F-D877-D081-6F1E-E680BDBA70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8732" y="2166916"/>
            <a:ext cx="8663993" cy="4189434"/>
          </a:xfrm>
          <a:prstGeom prst="rect">
            <a:avLst/>
          </a:prstGeom>
        </p:spPr>
      </p:pic>
    </p:spTree>
    <p:extLst>
      <p:ext uri="{BB962C8B-B14F-4D97-AF65-F5344CB8AC3E}">
        <p14:creationId xmlns:p14="http://schemas.microsoft.com/office/powerpoint/2010/main" val="38843349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0"/>
            <a:ext cx="8229600" cy="1290649"/>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效果</a:t>
            </a:r>
            <a:endParaRPr lang="en-US" altLang="zh-CN" sz="2400" b="1" i="0" dirty="0">
              <a:solidFill>
                <a:srgbClr val="191B1F"/>
              </a:solidFill>
              <a:effectLst/>
              <a:latin typeface="-apple-system"/>
            </a:endParaRPr>
          </a:p>
          <a:p>
            <a:r>
              <a:rPr lang="zh-CN" altLang="zh-CN" sz="1800" dirty="0">
                <a:effectLst/>
                <a:ea typeface="等线" panose="02010600030101010101" pitchFamily="2" charset="-122"/>
                <a:cs typeface="Times New Roman" panose="02020603050405020304" pitchFamily="18" charset="0"/>
              </a:rPr>
              <a:t>对比标准注意力和</a:t>
            </a:r>
            <a:r>
              <a:rPr lang="en-US" altLang="zh-CN" sz="1800" dirty="0" err="1">
                <a:effectLst/>
                <a:ea typeface="等线" panose="02010600030101010101" pitchFamily="2" charset="-122"/>
                <a:cs typeface="Times New Roman" panose="02020603050405020304" pitchFamily="18" charset="0"/>
              </a:rPr>
              <a:t>FlashAttention</a:t>
            </a:r>
            <a:r>
              <a:rPr lang="zh-CN" altLang="zh-CN" sz="1800" dirty="0">
                <a:effectLst/>
                <a:ea typeface="等线" panose="02010600030101010101" pitchFamily="2" charset="-122"/>
                <a:cs typeface="Times New Roman" panose="02020603050405020304" pitchFamily="18" charset="0"/>
              </a:rPr>
              <a:t>在</a:t>
            </a:r>
            <a:r>
              <a:rPr lang="en-US" altLang="zh-CN" sz="1800" dirty="0">
                <a:effectLst/>
                <a:ea typeface="等线" panose="02010600030101010101" pitchFamily="2" charset="-122"/>
                <a:cs typeface="Times New Roman" panose="02020603050405020304" pitchFamily="18" charset="0"/>
              </a:rPr>
              <a:t>A100</a:t>
            </a:r>
            <a:r>
              <a:rPr lang="zh-CN" altLang="zh-CN" sz="1800" dirty="0">
                <a:effectLst/>
                <a:ea typeface="等线" panose="02010600030101010101" pitchFamily="2" charset="-122"/>
                <a:cs typeface="Times New Roman" panose="02020603050405020304" pitchFamily="18" charset="0"/>
              </a:rPr>
              <a:t>上对</a:t>
            </a:r>
            <a:r>
              <a:rPr lang="en-US" altLang="zh-CN" sz="1800" dirty="0">
                <a:effectLst/>
                <a:ea typeface="等线" panose="02010600030101010101" pitchFamily="2" charset="-122"/>
                <a:cs typeface="Times New Roman" panose="02020603050405020304" pitchFamily="18" charset="0"/>
              </a:rPr>
              <a:t>GPT-2</a:t>
            </a:r>
            <a:r>
              <a:rPr lang="zh-CN" altLang="zh-CN" sz="1800" dirty="0">
                <a:effectLst/>
                <a:ea typeface="等线" panose="02010600030101010101" pitchFamily="2" charset="-122"/>
                <a:cs typeface="Times New Roman" panose="02020603050405020304" pitchFamily="18" charset="0"/>
              </a:rPr>
              <a:t>中等模型的影响。尽管由于在反向传播中的重新计算步骤导致的浮点运算次数更多，但更少的</a:t>
            </a:r>
            <a:r>
              <a:rPr lang="en-US" altLang="zh-CN" sz="1800" dirty="0">
                <a:effectLst/>
                <a:ea typeface="等线" panose="02010600030101010101" pitchFamily="2" charset="-122"/>
                <a:cs typeface="Times New Roman" panose="02020603050405020304" pitchFamily="18" charset="0"/>
              </a:rPr>
              <a:t>HBM</a:t>
            </a:r>
            <a:r>
              <a:rPr lang="zh-CN" altLang="zh-CN" sz="1800" dirty="0">
                <a:effectLst/>
                <a:ea typeface="等线" panose="02010600030101010101" pitchFamily="2" charset="-122"/>
                <a:cs typeface="Times New Roman" panose="02020603050405020304" pitchFamily="18" charset="0"/>
              </a:rPr>
              <a:t>访问次数会导致更快的运行时间。</a:t>
            </a:r>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2D86705D-D9EA-4857-C7D7-A9E4AE747C7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3" name="图片 12">
            <a:extLst>
              <a:ext uri="{FF2B5EF4-FFF2-40B4-BE49-F238E27FC236}">
                <a16:creationId xmlns:a16="http://schemas.microsoft.com/office/drawing/2014/main" id="{8CAF9DC6-03AE-D2EC-823B-C2945BC474F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5975" y="2905112"/>
            <a:ext cx="7715250" cy="3579834"/>
          </a:xfrm>
          <a:prstGeom prst="rect">
            <a:avLst/>
          </a:prstGeom>
          <a:noFill/>
          <a:ln>
            <a:noFill/>
          </a:ln>
        </p:spPr>
      </p:pic>
    </p:spTree>
    <p:extLst>
      <p:ext uri="{BB962C8B-B14F-4D97-AF65-F5344CB8AC3E}">
        <p14:creationId xmlns:p14="http://schemas.microsoft.com/office/powerpoint/2010/main" val="35315395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957273"/>
          </a:xfrm>
          <a:ln>
            <a:solidFill>
              <a:srgbClr val="0070C0"/>
            </a:solidFill>
          </a:ln>
        </p:spPr>
        <p:txBody>
          <a:bodyPr>
            <a:normAutofit fontScale="92500" lnSpcReduction="10000"/>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效果</a:t>
            </a:r>
            <a:endParaRPr lang="en-US" altLang="zh-CN" sz="2400" b="1" i="0" dirty="0">
              <a:solidFill>
                <a:srgbClr val="191B1F"/>
              </a:solidFill>
              <a:effectLst/>
              <a:latin typeface="-apple-system"/>
            </a:endParaRPr>
          </a:p>
          <a:p>
            <a:r>
              <a:rPr lang="en-US" altLang="zh-CN" sz="2000" dirty="0">
                <a:effectLst/>
                <a:latin typeface="等线" panose="02010600030101010101" pitchFamily="2" charset="-122"/>
                <a:cs typeface="Times New Roman" panose="02020603050405020304" pitchFamily="18" charset="0"/>
              </a:rPr>
              <a:t>GPT-2</a:t>
            </a:r>
            <a:r>
              <a:rPr lang="zh-CN" altLang="zh-CN" sz="2000" dirty="0">
                <a:effectLst/>
                <a:ea typeface="等线" panose="02010600030101010101" pitchFamily="2" charset="-122"/>
                <a:cs typeface="Times New Roman" panose="02020603050405020304" pitchFamily="18" charset="0"/>
              </a:rPr>
              <a:t>小型模型使用</a:t>
            </a:r>
            <a:r>
              <a:rPr lang="en-US" altLang="zh-CN" sz="2000" dirty="0" err="1">
                <a:effectLst/>
                <a:ea typeface="等线" panose="02010600030101010101" pitchFamily="2" charset="-122"/>
                <a:cs typeface="Times New Roman" panose="02020603050405020304" pitchFamily="18" charset="0"/>
              </a:rPr>
              <a:t>FlashAttention</a:t>
            </a:r>
            <a:r>
              <a:rPr lang="zh-CN" altLang="zh-CN" sz="2000" dirty="0">
                <a:effectLst/>
                <a:ea typeface="等线" panose="02010600030101010101" pitchFamily="2" charset="-122"/>
                <a:cs typeface="Times New Roman" panose="02020603050405020304" pitchFamily="18" charset="0"/>
              </a:rPr>
              <a:t>，比</a:t>
            </a:r>
            <a:r>
              <a:rPr lang="en-US" altLang="zh-CN" sz="2000" dirty="0">
                <a:effectLst/>
                <a:ea typeface="等线" panose="02010600030101010101" pitchFamily="2" charset="-122"/>
                <a:cs typeface="Times New Roman" panose="02020603050405020304" pitchFamily="18" charset="0"/>
              </a:rPr>
              <a:t>Megatron-LM</a:t>
            </a:r>
            <a:r>
              <a:rPr lang="zh-CN" altLang="zh-CN" sz="2000" dirty="0">
                <a:effectLst/>
                <a:ea typeface="等线" panose="02010600030101010101" pitchFamily="2" charset="-122"/>
                <a:cs typeface="Times New Roman" panose="02020603050405020304" pitchFamily="18" charset="0"/>
              </a:rPr>
              <a:t>具有</a:t>
            </a:r>
            <a:r>
              <a:rPr lang="en-US" altLang="zh-CN" sz="2000" dirty="0">
                <a:effectLst/>
                <a:ea typeface="等线" panose="02010600030101010101" pitchFamily="2" charset="-122"/>
                <a:cs typeface="Times New Roman" panose="02020603050405020304" pitchFamily="18" charset="0"/>
              </a:rPr>
              <a:t>4</a:t>
            </a:r>
            <a:r>
              <a:rPr lang="zh-CN" altLang="zh-CN" sz="2000" dirty="0">
                <a:effectLst/>
                <a:ea typeface="等线" panose="02010600030101010101" pitchFamily="2" charset="-122"/>
                <a:cs typeface="Times New Roman" panose="02020603050405020304" pitchFamily="18" charset="0"/>
              </a:rPr>
              <a:t>倍更大的上下文长度，仍然比后者快</a:t>
            </a:r>
            <a:r>
              <a:rPr lang="en-US" altLang="zh-CN" sz="2000" dirty="0">
                <a:effectLst/>
                <a:ea typeface="等线" panose="02010600030101010101" pitchFamily="2" charset="-122"/>
                <a:cs typeface="Times New Roman" panose="02020603050405020304" pitchFamily="18" charset="0"/>
              </a:rPr>
              <a:t>30%</a:t>
            </a:r>
            <a:r>
              <a:rPr lang="zh-CN" altLang="zh-CN" sz="2000" dirty="0">
                <a:effectLst/>
                <a:ea typeface="等线" panose="02010600030101010101" pitchFamily="2" charset="-122"/>
                <a:cs typeface="Times New Roman" panose="02020603050405020304" pitchFamily="18" charset="0"/>
              </a:rPr>
              <a:t>，同时达到</a:t>
            </a:r>
            <a:r>
              <a:rPr lang="en-US" altLang="zh-CN" sz="2000" dirty="0">
                <a:effectLst/>
                <a:ea typeface="等线" panose="02010600030101010101" pitchFamily="2" charset="-122"/>
                <a:cs typeface="Times New Roman" panose="02020603050405020304" pitchFamily="18" charset="0"/>
              </a:rPr>
              <a:t>0.7</a:t>
            </a:r>
            <a:r>
              <a:rPr lang="zh-CN" altLang="zh-CN" sz="2000" dirty="0">
                <a:effectLst/>
                <a:ea typeface="等线" panose="02010600030101010101" pitchFamily="2" charset="-122"/>
                <a:cs typeface="Times New Roman" panose="02020603050405020304" pitchFamily="18" charset="0"/>
              </a:rPr>
              <a:t>的更好困惑度</a:t>
            </a:r>
            <a:r>
              <a:rPr lang="zh-CN" altLang="en-US" sz="2000" dirty="0">
                <a:effectLst/>
                <a:ea typeface="等线" panose="02010600030101010101" pitchFamily="2" charset="-122"/>
                <a:cs typeface="Times New Roman" panose="02020603050405020304" pitchFamily="18" charset="0"/>
              </a:rPr>
              <a:t>。</a:t>
            </a:r>
            <a:endParaRPr lang="zh-CN" altLang="zh-CN" sz="20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2D86705D-D9EA-4857-C7D7-A9E4AE747C7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6" name="图片 15">
            <a:extLst>
              <a:ext uri="{FF2B5EF4-FFF2-40B4-BE49-F238E27FC236}">
                <a16:creationId xmlns:a16="http://schemas.microsoft.com/office/drawing/2014/main" id="{DC50D262-026C-32C1-2410-190837BDF37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00885" y="2633975"/>
            <a:ext cx="7885430" cy="2676223"/>
          </a:xfrm>
          <a:prstGeom prst="rect">
            <a:avLst/>
          </a:prstGeom>
          <a:noFill/>
          <a:ln>
            <a:noFill/>
          </a:ln>
        </p:spPr>
      </p:pic>
    </p:spTree>
    <p:extLst>
      <p:ext uri="{BB962C8B-B14F-4D97-AF65-F5344CB8AC3E}">
        <p14:creationId xmlns:p14="http://schemas.microsoft.com/office/powerpoint/2010/main" val="3473657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a:t>
            </a:r>
            <a:r>
              <a:rPr lang="zh-CN" altLang="en-US" sz="2400" b="1" i="0" dirty="0">
                <a:solidFill>
                  <a:srgbClr val="191B1F"/>
                </a:solidFill>
                <a:effectLst/>
                <a:latin typeface="-apple-system"/>
              </a:rPr>
              <a:t>的不足</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8C5E2016-21B9-2999-DEFF-2350CC5F9D84}"/>
              </a:ext>
            </a:extLst>
          </p:cNvPr>
          <p:cNvSpPr txBox="1">
            <a:spLocks/>
          </p:cNvSpPr>
          <p:nvPr/>
        </p:nvSpPr>
        <p:spPr bwMode="auto">
          <a:xfrm>
            <a:off x="1971675" y="20050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FlashAttention</a:t>
            </a: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还存在较多的非矩阵运算</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FlashAttention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仍然不如优化的矩阵乘法（</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GEMM</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）操作快，只达到理论最大</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FLOPs/s</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25-40%</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err="1">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FlashAttention</a:t>
            </a: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只在</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batch</a:t>
            </a: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和</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heads</a:t>
            </a: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两个维度上进行了并行化（没有在序列长度维度上实现并行化），当处理长序列输入时，由于内存限制，通常会减小</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batch size</a:t>
            </a: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和</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head</a:t>
            </a: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数量，这样并行化成都就降低了</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a:t>
            </a:r>
            <a:endPar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分块的不尽合理</a:t>
            </a:r>
            <a:endPar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331473088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Attention-2</a:t>
            </a:r>
            <a:r>
              <a:rPr lang="zh-CN" altLang="en-US" sz="2400" b="1" dirty="0">
                <a:solidFill>
                  <a:srgbClr val="191B1F"/>
                </a:solidFill>
                <a:latin typeface="-apple-system"/>
              </a:rPr>
              <a:t>创新点</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8C5E2016-21B9-2999-DEFF-2350CC5F9D84}"/>
              </a:ext>
            </a:extLst>
          </p:cNvPr>
          <p:cNvSpPr txBox="1">
            <a:spLocks/>
          </p:cNvSpPr>
          <p:nvPr/>
        </p:nvSpPr>
        <p:spPr bwMode="auto">
          <a:xfrm>
            <a:off x="1971674" y="2005000"/>
            <a:ext cx="8448675"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更好的算法</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减少了非矩阵乘法浮点运算次数（</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non-</a:t>
            </a:r>
            <a:r>
              <a:rPr kumimoji="0" lang="en-US" altLang="zh-CN" sz="20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matmul</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 FLOPs</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）的数量，因为</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GPU</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有专用的矩阵乘法计算单元，其吞吐量高达非矩阵乘法吞吐量的</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16</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倍。</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更好的并行性</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0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FlashAttention</a:t>
            </a:r>
            <a:r>
              <a:rPr kumimoji="0" lang="zh-CN"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在</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batch</a:t>
            </a:r>
            <a:r>
              <a:rPr kumimoji="0" lang="zh-CN"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和</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heads</a:t>
            </a:r>
            <a:r>
              <a:rPr kumimoji="0" lang="zh-CN"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两个维度上进行了并行化，在处理长序列输入时，由于内存限制，通常会减小</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batch size</a:t>
            </a:r>
            <a:r>
              <a:rPr kumimoji="0" lang="zh-CN"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和</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head</a:t>
            </a:r>
            <a:r>
              <a:rPr kumimoji="0" lang="zh-CN"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数量，这样并行化成都就降低了。因此，</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FlashAttention-2</a:t>
            </a:r>
            <a:r>
              <a:rPr kumimoji="0" lang="zh-CN"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还在序列长度这一维度上进行并行化，显著提升了计算速度。</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FlashAttention-2</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将</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Q</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移到了外循环</a:t>
            </a:r>
            <a:r>
              <a:rPr kumimoji="0" lang="en-US" altLang="zh-CN" sz="20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i</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K,V</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移到了内循环</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j</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，由于改进了算法使得</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warps</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之间不再需要相互通信去处理</a:t>
            </a:r>
            <a:r>
              <a:rPr kumimoji="0" lang="en-US" altLang="zh-CN" sz="20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Q_i</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，所以外循环可以放在不同的</a:t>
            </a:r>
            <a:r>
              <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thread block</a:t>
            </a:r>
            <a:r>
              <a:rPr kumimoji="0" lang="zh-CN" altLang="en-US"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上。</a:t>
            </a:r>
            <a:endParaRPr kumimoji="0" lang="en-US" altLang="zh-CN" sz="20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7692303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Attention-2</a:t>
            </a:r>
            <a:r>
              <a:rPr lang="zh-CN" altLang="en-US" sz="2400" b="1" dirty="0">
                <a:solidFill>
                  <a:srgbClr val="191B1F"/>
                </a:solidFill>
                <a:latin typeface="-apple-system"/>
              </a:rPr>
              <a:t>创新点</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8C5E2016-21B9-2999-DEFF-2350CC5F9D84}"/>
              </a:ext>
            </a:extLst>
          </p:cNvPr>
          <p:cNvSpPr txBox="1">
            <a:spLocks/>
          </p:cNvSpPr>
          <p:nvPr/>
        </p:nvSpPr>
        <p:spPr bwMode="auto">
          <a:xfrm>
            <a:off x="1971674" y="2005000"/>
            <a:ext cx="8448675" cy="356712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更合理的工作分区：</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FlashAttention-2</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将</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Q</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移到了外循环</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i,K,V</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移到了内循环</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j, </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并将</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Q</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分为</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4</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个</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warp</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，所有</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warp</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都可以访问</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K</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和</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V</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这样做的好处是，原来</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FlashAttention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每次内循环</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i</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会导致</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Q_i</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也改变（而</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Q_i</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需要通过</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HBM</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读写）</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FlashAttention-2</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现在每次内循环</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j++</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处理的都是</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Q_i</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，此时</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Q_i</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是存储在</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SRAM</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上的，代价远小于</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HBM</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9609849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Attention-2</a:t>
            </a:r>
            <a:r>
              <a:rPr lang="zh-CN" altLang="en-US" sz="2400" b="1" dirty="0">
                <a:solidFill>
                  <a:srgbClr val="191B1F"/>
                </a:solidFill>
                <a:latin typeface="-apple-system"/>
              </a:rPr>
              <a:t>创新点</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8C5E2016-21B9-2999-DEFF-2350CC5F9D84}"/>
              </a:ext>
            </a:extLst>
          </p:cNvPr>
          <p:cNvSpPr txBox="1">
            <a:spLocks/>
          </p:cNvSpPr>
          <p:nvPr/>
        </p:nvSpPr>
        <p:spPr bwMode="auto">
          <a:xfrm>
            <a:off x="1971674" y="2005000"/>
            <a:ext cx="8448675" cy="65248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更合理的工作分区：</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
        <p:nvSpPr>
          <p:cNvPr id="15" name="Rectangle 2">
            <a:extLst>
              <a:ext uri="{FF2B5EF4-FFF2-40B4-BE49-F238E27FC236}">
                <a16:creationId xmlns:a16="http://schemas.microsoft.com/office/drawing/2014/main" id="{07D9E70F-8D59-3711-D450-DFF025DEB42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6" name="对象 15">
            <a:extLst>
              <a:ext uri="{FF2B5EF4-FFF2-40B4-BE49-F238E27FC236}">
                <a16:creationId xmlns:a16="http://schemas.microsoft.com/office/drawing/2014/main" id="{A46EB92A-0379-11B5-D549-63AD69711B18}"/>
              </a:ext>
            </a:extLst>
          </p:cNvPr>
          <p:cNvGraphicFramePr>
            <a:graphicFrameLocks noChangeAspect="1"/>
          </p:cNvGraphicFramePr>
          <p:nvPr/>
        </p:nvGraphicFramePr>
        <p:xfrm>
          <a:off x="2390775" y="2476501"/>
          <a:ext cx="7791450" cy="3609974"/>
        </p:xfrm>
        <a:graphic>
          <a:graphicData uri="http://schemas.openxmlformats.org/presentationml/2006/ole">
            <mc:AlternateContent xmlns:mc="http://schemas.openxmlformats.org/markup-compatibility/2006">
              <mc:Choice xmlns:v="urn:schemas-microsoft-com:vml" Requires="v">
                <p:oleObj name="Visio" r:id="rId3" imgW="5811402" imgH="2210468" progId="Visio.Drawing.11">
                  <p:embed/>
                </p:oleObj>
              </mc:Choice>
              <mc:Fallback>
                <p:oleObj name="Visio" r:id="rId3" imgW="5811402" imgH="2210468" progId="Visio.Drawing.11">
                  <p:embed/>
                  <p:pic>
                    <p:nvPicPr>
                      <p:cNvPr id="16" name="对象 15">
                        <a:extLst>
                          <a:ext uri="{FF2B5EF4-FFF2-40B4-BE49-F238E27FC236}">
                            <a16:creationId xmlns:a16="http://schemas.microsoft.com/office/drawing/2014/main" id="{A46EB92A-0379-11B5-D549-63AD69711B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0775" y="2476501"/>
                        <a:ext cx="7791450" cy="3609974"/>
                      </a:xfrm>
                      <a:prstGeom prst="rect">
                        <a:avLst/>
                      </a:prstGeom>
                      <a:noFill/>
                    </p:spPr>
                  </p:pic>
                </p:oleObj>
              </mc:Fallback>
            </mc:AlternateContent>
          </a:graphicData>
        </a:graphic>
      </p:graphicFrame>
    </p:spTree>
    <p:extLst>
      <p:ext uri="{BB962C8B-B14F-4D97-AF65-F5344CB8AC3E}">
        <p14:creationId xmlns:p14="http://schemas.microsoft.com/office/powerpoint/2010/main" val="27388041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Attention-2</a:t>
            </a:r>
            <a:r>
              <a:rPr lang="zh-CN" altLang="en-US" sz="2400" b="1" dirty="0">
                <a:solidFill>
                  <a:srgbClr val="191B1F"/>
                </a:solidFill>
                <a:latin typeface="-apple-system"/>
              </a:rPr>
              <a:t>运算示意图</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8C5E2016-21B9-2999-DEFF-2350CC5F9D84}"/>
              </a:ext>
            </a:extLst>
          </p:cNvPr>
          <p:cNvSpPr txBox="1">
            <a:spLocks/>
          </p:cNvSpPr>
          <p:nvPr/>
        </p:nvSpPr>
        <p:spPr bwMode="auto">
          <a:xfrm>
            <a:off x="1971674" y="2005000"/>
            <a:ext cx="8448675" cy="65248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
        <p:nvSpPr>
          <p:cNvPr id="15" name="Rectangle 2">
            <a:extLst>
              <a:ext uri="{FF2B5EF4-FFF2-40B4-BE49-F238E27FC236}">
                <a16:creationId xmlns:a16="http://schemas.microsoft.com/office/drawing/2014/main" id="{07D9E70F-8D59-3711-D450-DFF025DEB42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9" name="图片 18">
            <a:extLst>
              <a:ext uri="{FF2B5EF4-FFF2-40B4-BE49-F238E27FC236}">
                <a16:creationId xmlns:a16="http://schemas.microsoft.com/office/drawing/2014/main" id="{807EED33-6DCD-1EDD-C9CF-9CB18B3D9C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2624" y="2005000"/>
            <a:ext cx="8105775" cy="4224350"/>
          </a:xfrm>
          <a:prstGeom prst="rect">
            <a:avLst/>
          </a:prstGeom>
        </p:spPr>
      </p:pic>
    </p:spTree>
    <p:extLst>
      <p:ext uri="{BB962C8B-B14F-4D97-AF65-F5344CB8AC3E}">
        <p14:creationId xmlns:p14="http://schemas.microsoft.com/office/powerpoint/2010/main" val="3211987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i="0" dirty="0">
                <a:solidFill>
                  <a:srgbClr val="191B1F"/>
                </a:solidFill>
                <a:effectLst/>
                <a:latin typeface="-apple-system"/>
              </a:rPr>
              <a:t>大语言模型概述</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6" name="对象 15">
            <a:extLst>
              <a:ext uri="{FF2B5EF4-FFF2-40B4-BE49-F238E27FC236}">
                <a16:creationId xmlns:a16="http://schemas.microsoft.com/office/drawing/2014/main" id="{4F541843-1CE6-E85E-A6BB-97E29A8F9CE4}"/>
              </a:ext>
            </a:extLst>
          </p:cNvPr>
          <p:cNvGraphicFramePr>
            <a:graphicFrameLocks noChangeAspect="1"/>
          </p:cNvGraphicFramePr>
          <p:nvPr/>
        </p:nvGraphicFramePr>
        <p:xfrm>
          <a:off x="1952625" y="2094272"/>
          <a:ext cx="8229600" cy="3972225"/>
        </p:xfrm>
        <a:graphic>
          <a:graphicData uri="http://schemas.openxmlformats.org/presentationml/2006/ole">
            <mc:AlternateContent xmlns:mc="http://schemas.openxmlformats.org/markup-compatibility/2006">
              <mc:Choice xmlns:v="urn:schemas-microsoft-com:vml" Requires="v">
                <p:oleObj name="Visio" r:id="rId3" imgW="6258324" imgH="3697664" progId="Visio.Drawing.11">
                  <p:embed/>
                </p:oleObj>
              </mc:Choice>
              <mc:Fallback>
                <p:oleObj name="Visio" r:id="rId3" imgW="6258324" imgH="3697664" progId="Visio.Drawing.11">
                  <p:embed/>
                  <p:pic>
                    <p:nvPicPr>
                      <p:cNvPr id="16" name="对象 15">
                        <a:extLst>
                          <a:ext uri="{FF2B5EF4-FFF2-40B4-BE49-F238E27FC236}">
                            <a16:creationId xmlns:a16="http://schemas.microsoft.com/office/drawing/2014/main" id="{4F541843-1CE6-E85E-A6BB-97E29A8F9C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2625" y="2094272"/>
                        <a:ext cx="8229600" cy="3972225"/>
                      </a:xfrm>
                      <a:prstGeom prst="rect">
                        <a:avLst/>
                      </a:prstGeom>
                      <a:noFill/>
                    </p:spPr>
                  </p:pic>
                </p:oleObj>
              </mc:Fallback>
            </mc:AlternateContent>
          </a:graphicData>
        </a:graphic>
      </p:graphicFrame>
    </p:spTree>
    <p:extLst>
      <p:ext uri="{BB962C8B-B14F-4D97-AF65-F5344CB8AC3E}">
        <p14:creationId xmlns:p14="http://schemas.microsoft.com/office/powerpoint/2010/main" val="18796183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Attention2</a:t>
            </a:r>
            <a:r>
              <a:rPr lang="zh-CN" altLang="en-US" sz="2400" b="1" i="0" dirty="0">
                <a:solidFill>
                  <a:srgbClr val="191B1F"/>
                </a:solidFill>
                <a:effectLst/>
                <a:latin typeface="-apple-system"/>
              </a:rPr>
              <a:t>效果</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内容占位符 5">
            <a:extLst>
              <a:ext uri="{FF2B5EF4-FFF2-40B4-BE49-F238E27FC236}">
                <a16:creationId xmlns:a16="http://schemas.microsoft.com/office/drawing/2014/main" id="{8C5E2016-21B9-2999-DEFF-2350CC5F9D84}"/>
              </a:ext>
            </a:extLst>
          </p:cNvPr>
          <p:cNvSpPr txBox="1">
            <a:spLocks/>
          </p:cNvSpPr>
          <p:nvPr/>
        </p:nvSpPr>
        <p:spPr bwMode="auto">
          <a:xfrm>
            <a:off x="1971674" y="2005000"/>
            <a:ext cx="8448675" cy="65248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
        <p:nvSpPr>
          <p:cNvPr id="15" name="Rectangle 2">
            <a:extLst>
              <a:ext uri="{FF2B5EF4-FFF2-40B4-BE49-F238E27FC236}">
                <a16:creationId xmlns:a16="http://schemas.microsoft.com/office/drawing/2014/main" id="{07D9E70F-8D59-3711-D450-DFF025DEB42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7" name="图片 16">
            <a:extLst>
              <a:ext uri="{FF2B5EF4-FFF2-40B4-BE49-F238E27FC236}">
                <a16:creationId xmlns:a16="http://schemas.microsoft.com/office/drawing/2014/main" id="{BFFD2914-7439-8F9F-3680-24295CEB0784}"/>
              </a:ext>
            </a:extLst>
          </p:cNvPr>
          <p:cNvPicPr>
            <a:picLocks noChangeAspect="1"/>
          </p:cNvPicPr>
          <p:nvPr/>
        </p:nvPicPr>
        <p:blipFill>
          <a:blip r:embed="rId3"/>
          <a:stretch>
            <a:fillRect/>
          </a:stretch>
        </p:blipFill>
        <p:spPr>
          <a:xfrm>
            <a:off x="2154237" y="2176433"/>
            <a:ext cx="7883526" cy="4371997"/>
          </a:xfrm>
          <a:prstGeom prst="rect">
            <a:avLst/>
          </a:prstGeom>
        </p:spPr>
      </p:pic>
    </p:spTree>
    <p:extLst>
      <p:ext uri="{BB962C8B-B14F-4D97-AF65-F5344CB8AC3E}">
        <p14:creationId xmlns:p14="http://schemas.microsoft.com/office/powerpoint/2010/main" val="170677686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b="1" i="0" dirty="0">
                <a:solidFill>
                  <a:srgbClr val="191B1F"/>
                </a:solidFill>
                <a:effectLst/>
                <a:latin typeface="-apple-system"/>
              </a:rPr>
              <a:t>Flash Attention-3</a:t>
            </a:r>
            <a:r>
              <a:rPr lang="zh-CN" altLang="en-US" sz="2400" b="1" dirty="0">
                <a:solidFill>
                  <a:srgbClr val="191B1F"/>
                </a:solidFill>
                <a:latin typeface="-apple-system"/>
              </a:rPr>
              <a:t>概述</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07D9E70F-8D59-3711-D450-DFF025DEB42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内容占位符 5">
            <a:extLst>
              <a:ext uri="{FF2B5EF4-FFF2-40B4-BE49-F238E27FC236}">
                <a16:creationId xmlns:a16="http://schemas.microsoft.com/office/drawing/2014/main" id="{7063E00F-E8FD-42F0-ABA9-764B96B37CFA}"/>
              </a:ext>
            </a:extLst>
          </p:cNvPr>
          <p:cNvSpPr txBox="1">
            <a:spLocks/>
          </p:cNvSpPr>
          <p:nvPr/>
        </p:nvSpPr>
        <p:spPr bwMode="auto">
          <a:xfrm>
            <a:off x="1981200" y="1966900"/>
            <a:ext cx="8229600" cy="2205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Flash-Decoding</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在此基础上增加了一个新的并行化维度：</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keys/values</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的序列长度。即使</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batch size</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很小，但只要上下文足够长，它就可以充分利用</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GPU</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。与</a:t>
            </a:r>
            <a:r>
              <a:rPr kumimoji="0" lang="en-US" altLang="zh-CN" sz="2400" b="0" i="0" u="none" strike="noStrike" kern="1200" cap="none" spc="0" normalizeH="0" baseline="0" noProof="0" dirty="0" err="1">
                <a:ln>
                  <a:noFill/>
                </a:ln>
                <a:solidFill>
                  <a:srgbClr val="222222"/>
                </a:solidFill>
                <a:effectLst/>
                <a:uLnTx/>
                <a:uFillTx/>
                <a:latin typeface="arial" panose="020B0604020202020204" pitchFamily="34" charset="0"/>
                <a:ea typeface="等线" panose="02010600030101010101" pitchFamily="2" charset="-122"/>
                <a:cs typeface="+mn-cs"/>
              </a:rPr>
              <a:t>FlashAttention</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类似，</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Flash-Decoding</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几乎不用额外存储大量数据到全局内存中，从而减少了内存开销</a:t>
            </a: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pic>
        <p:nvPicPr>
          <p:cNvPr id="21" name="图片 20">
            <a:extLst>
              <a:ext uri="{FF2B5EF4-FFF2-40B4-BE49-F238E27FC236}">
                <a16:creationId xmlns:a16="http://schemas.microsoft.com/office/drawing/2014/main" id="{E1AEF194-7C22-EEAB-FF0C-ED83CCF246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7425" y="3995749"/>
            <a:ext cx="7620000" cy="2628900"/>
          </a:xfrm>
          <a:prstGeom prst="rect">
            <a:avLst/>
          </a:prstGeom>
        </p:spPr>
      </p:pic>
    </p:spTree>
    <p:extLst>
      <p:ext uri="{BB962C8B-B14F-4D97-AF65-F5344CB8AC3E}">
        <p14:creationId xmlns:p14="http://schemas.microsoft.com/office/powerpoint/2010/main" val="21080659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zh-CN" altLang="en-US" sz="2400" b="1" i="0" dirty="0">
                <a:solidFill>
                  <a:srgbClr val="191B1F"/>
                </a:solidFill>
                <a:effectLst/>
                <a:latin typeface="-apple-system"/>
              </a:rPr>
              <a:t>激活函数优化</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07D9E70F-8D59-3711-D450-DFF025DEB42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内容占位符 5">
            <a:extLst>
              <a:ext uri="{FF2B5EF4-FFF2-40B4-BE49-F238E27FC236}">
                <a16:creationId xmlns:a16="http://schemas.microsoft.com/office/drawing/2014/main" id="{7063E00F-E8FD-42F0-ABA9-764B96B37CFA}"/>
              </a:ext>
            </a:extLst>
          </p:cNvPr>
          <p:cNvSpPr txBox="1">
            <a:spLocks/>
          </p:cNvSpPr>
          <p:nvPr/>
        </p:nvSpPr>
        <p:spPr bwMode="auto">
          <a:xfrm>
            <a:off x="1981200" y="1966899"/>
            <a:ext cx="8229600" cy="18145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GELU</a:t>
            </a: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激活函数是一种平滑的激活函数</a:t>
            </a:r>
            <a:endPar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有更好的平滑性</a:t>
            </a:r>
            <a:endPar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近似线性</a:t>
            </a:r>
            <a:endPar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0</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点逼近高斯分布</a:t>
            </a:r>
            <a:endPar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pic>
        <p:nvPicPr>
          <p:cNvPr id="13" name="图片 12">
            <a:extLst>
              <a:ext uri="{FF2B5EF4-FFF2-40B4-BE49-F238E27FC236}">
                <a16:creationId xmlns:a16="http://schemas.microsoft.com/office/drawing/2014/main" id="{65518E33-58A2-7B30-24FC-2D2C4DBA357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53025" y="2586014"/>
            <a:ext cx="5436870" cy="3334083"/>
          </a:xfrm>
          <a:prstGeom prst="rect">
            <a:avLst/>
          </a:prstGeom>
          <a:noFill/>
          <a:ln>
            <a:noFill/>
          </a:ln>
        </p:spPr>
      </p:pic>
    </p:spTree>
    <p:extLst>
      <p:ext uri="{BB962C8B-B14F-4D97-AF65-F5344CB8AC3E}">
        <p14:creationId xmlns:p14="http://schemas.microsoft.com/office/powerpoint/2010/main" val="232970928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dirty="0">
                <a:effectLst/>
                <a:latin typeface="等线" panose="02010600030101010101" pitchFamily="2" charset="-122"/>
                <a:cs typeface="Times New Roman" panose="02020603050405020304" pitchFamily="18" charset="0"/>
              </a:rPr>
              <a:t> Pre-RMS</a:t>
            </a:r>
            <a:r>
              <a:rPr lang="zh-CN" altLang="en-US" sz="2400" dirty="0">
                <a:effectLst/>
                <a:latin typeface="等线" panose="02010600030101010101" pitchFamily="2" charset="-122"/>
                <a:cs typeface="Times New Roman" panose="02020603050405020304" pitchFamily="18" charset="0"/>
              </a:rPr>
              <a:t>归一化方法</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07D9E70F-8D59-3711-D450-DFF025DEB42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mc:AlternateContent xmlns:mc="http://schemas.openxmlformats.org/markup-compatibility/2006" xmlns:a14="http://schemas.microsoft.com/office/drawing/2010/main">
        <mc:Choice Requires="a14">
          <p:sp>
            <p:nvSpPr>
              <p:cNvPr id="19" name="内容占位符 5">
                <a:extLst>
                  <a:ext uri="{FF2B5EF4-FFF2-40B4-BE49-F238E27FC236}">
                    <a16:creationId xmlns:a16="http://schemas.microsoft.com/office/drawing/2014/main" id="{7063E00F-E8FD-42F0-ABA9-764B96B37CFA}"/>
                  </a:ext>
                </a:extLst>
              </p:cNvPr>
              <p:cNvSpPr txBox="1">
                <a:spLocks/>
              </p:cNvSpPr>
              <p:nvPr/>
            </p:nvSpPr>
            <p:spPr bwMode="auto">
              <a:xfrm>
                <a:off x="1981200" y="1966899"/>
                <a:ext cx="8229600" cy="457677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Pre-RMS</a:t>
                </a:r>
                <a:r>
                  <a:rPr kumimoji="0" lang="zh-CN" altLang="en-US"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归一化方法通过对每个神经元的激活值进行归一化，使其具有相同的尺度，从而加快收敛速度并提高训练稳定性。与</a:t>
                </a:r>
                <a:r>
                  <a:rPr kumimoji="0" lang="en-US" altLang="zh-CN" sz="2400" b="0" i="0" u="none" strike="noStrike" kern="1200" cap="none" spc="0" normalizeH="0" baseline="0" noProof="0" dirty="0" err="1">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layerNorm</a:t>
                </a:r>
                <a:r>
                  <a:rPr kumimoji="0" lang="zh-CN" altLang="en-US"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相比，</a:t>
                </a:r>
                <a:r>
                  <a:rPr kumimoji="0" lang="en-US" altLang="zh-CN"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RMS Norm</a:t>
                </a:r>
                <a:r>
                  <a:rPr kumimoji="0" lang="zh-CN" altLang="en-US"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的主要区别在于去掉了减去均值的部分</a:t>
                </a:r>
                <a:endParaRPr kumimoji="0" lang="en-US" altLang="zh-CN"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计算公式为：</a:t>
                </a: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14:m>
                  <m:oMath xmlns:m="http://schemas.openxmlformats.org/officeDocument/2006/math">
                    <m:sSub>
                      <m:sSubPr>
                        <m:ctrlPr>
                          <a:rPr kumimoji="0" lang="zh-CN" altLang="zh-CN" sz="1800" b="0" i="1" u="none" strike="noStrike" kern="100" cap="none" spc="0" normalizeH="0" baseline="0" noProof="0" smtClean="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acc>
                          <m:accPr>
                            <m:chr m:val="̅"/>
                            <m:ctrlPr>
                              <a:rPr kumimoji="0" lang="zh-CN" altLang="zh-CN" sz="18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accPr>
                          <m:e>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x</m:t>
                            </m:r>
                          </m:e>
                        </m:acc>
                      </m:e>
                      <m:sub>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i</m:t>
                        </m:r>
                      </m:sub>
                    </m:sSub>
                    <m: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f>
                      <m:fPr>
                        <m:ctrlPr>
                          <a:rPr kumimoji="0" lang="zh-CN" altLang="zh-CN" sz="18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fPr>
                      <m:num>
                        <m:sSub>
                          <m:sSubPr>
                            <m:ctrlPr>
                              <a:rPr kumimoji="0" lang="zh-CN" altLang="zh-CN" sz="18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x</m:t>
                            </m:r>
                          </m:e>
                          <m:sub>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i</m:t>
                            </m:r>
                          </m:sub>
                        </m:sSub>
                      </m:num>
                      <m:den>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RMS</m:t>
                        </m:r>
                        <m: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x</m:t>
                        </m:r>
                        <m: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den>
                    </m:f>
                    <m:sSub>
                      <m:sSubPr>
                        <m:ctrlPr>
                          <a:rPr kumimoji="0" lang="zh-CN" altLang="zh-CN" sz="18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g</m:t>
                        </m:r>
                      </m:e>
                      <m:sub>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i</m:t>
                        </m:r>
                      </m:sub>
                    </m:sSub>
                    <m:r>
                      <a:rPr kumimoji="0" lang="en-US" altLang="zh-CN" sz="18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  </m:t>
                    </m:r>
                    <m:r>
                      <a:rPr kumimoji="0" lang="en-US" altLang="zh-CN" sz="18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𝑤h𝑒𝑟𝑒</m:t>
                    </m:r>
                    <m:r>
                      <a:rPr kumimoji="0" lang="en-US" altLang="zh-CN" sz="1800" b="0" i="1"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 </m:t>
                    </m:r>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RMS</m:t>
                    </m:r>
                    <m:d>
                      <m:dPr>
                        <m:ctrlPr>
                          <a:rPr kumimoji="0" lang="zh-CN" altLang="zh-CN" sz="18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dPr>
                      <m:e>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x</m:t>
                        </m:r>
                      </m:e>
                    </m:d>
                    <m: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rad>
                      <m:radPr>
                        <m:degHide m:val="on"/>
                        <m:ctrlPr>
                          <a:rPr kumimoji="0" lang="zh-CN" altLang="zh-CN" sz="18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radPr>
                      <m:deg/>
                      <m:e>
                        <m:f>
                          <m:fPr>
                            <m:ctrlPr>
                              <a:rPr kumimoji="0" lang="zh-CN" altLang="zh-CN" sz="18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fPr>
                          <m:num>
                            <m: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num>
                          <m:den>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n</m:t>
                            </m:r>
                          </m:den>
                        </m:f>
                        <m:nary>
                          <m:naryPr>
                            <m:chr m:val="∑"/>
                            <m:limLoc m:val="undOvr"/>
                            <m:ctrlPr>
                              <a:rPr kumimoji="0" lang="zh-CN" altLang="zh-CN" sz="18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naryPr>
                          <m:sub>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i</m:t>
                            </m:r>
                            <m: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=1</m:t>
                            </m:r>
                          </m:sub>
                          <m:sup>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n</m:t>
                            </m:r>
                          </m:sup>
                          <m:e>
                            <m:sSubSup>
                              <m:sSubSupPr>
                                <m:ctrlPr>
                                  <a:rPr kumimoji="0" lang="zh-CN" altLang="zh-CN" sz="1800" b="0" i="1" u="none" strike="noStrike" kern="100" cap="none" spc="0" normalizeH="0" baseline="0" noProof="0">
                                    <a:ln>
                                      <a:noFill/>
                                    </a:ln>
                                    <a:solidFill>
                                      <a:prstClr val="black"/>
                                    </a:solidFill>
                                    <a:effectLst/>
                                    <a:uLnTx/>
                                    <a:uFillTx/>
                                    <a:latin typeface="Cambria Math" panose="02040503050406030204" pitchFamily="18" charset="0"/>
                                    <a:ea typeface="Cambria Math" panose="02040503050406030204" pitchFamily="18" charset="0"/>
                                    <a:cs typeface="Times New Roman" panose="02020603050405020304" pitchFamily="18" charset="0"/>
                                  </a:rPr>
                                </m:ctrlPr>
                              </m:sSubSupPr>
                              <m:e>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x</m:t>
                                </m:r>
                              </m:e>
                              <m:sub>
                                <m:r>
                                  <m:rPr>
                                    <m:sty m:val="p"/>
                                  </m:rP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i</m:t>
                                </m:r>
                              </m:sub>
                              <m:sup>
                                <m:r>
                                  <a:rPr kumimoji="0" lang="en-US" altLang="zh-CN" sz="1800" b="0" i="0" u="none" strike="noStrike" kern="100" cap="none" spc="0" normalizeH="0" baseline="0" noProof="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2</m:t>
                                </m:r>
                              </m:sup>
                            </m:sSubSup>
                          </m:e>
                        </m:nary>
                      </m:e>
                    </m:rad>
                  </m:oMath>
                </a14:m>
                <a:endParaRPr kumimoji="0" lang="en-US" altLang="zh-CN" sz="18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Pre-RMS</a:t>
                </a: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简化了</a:t>
                </a:r>
                <a:r>
                  <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Layer Norm</a:t>
                </a: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的同时，可以在各个模型上减少约</a:t>
                </a:r>
                <a:r>
                  <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 7%</a:t>
                </a:r>
                <a:r>
                  <a:rPr kumimoji="0" lang="en-US" altLang="zh-CN" sz="2400" b="0" i="0" u="none" strike="noStrike" kern="100" cap="none" spc="0" normalizeH="0" baseline="0" noProof="0" dirty="0">
                    <a:ln>
                      <a:noFill/>
                    </a:ln>
                    <a:solidFill>
                      <a:prstClr val="black"/>
                    </a:solidFill>
                    <a:effectLst/>
                    <a:uLnTx/>
                    <a:uFillTx/>
                    <a:latin typeface="Cambria Math" panose="02040503050406030204" pitchFamily="18" charset="0"/>
                    <a:ea typeface="等线" panose="02010600030101010101" pitchFamily="2" charset="-122"/>
                    <a:cs typeface="Cambria Math" panose="02040503050406030204" pitchFamily="18" charset="0"/>
                  </a:rPr>
                  <a:t>∼</a:t>
                </a:r>
                <a:r>
                  <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64% </a:t>
                </a: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的计算时间。</a:t>
                </a:r>
                <a:endPar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适应场景：</a:t>
                </a:r>
                <a:r>
                  <a:rPr kumimoji="0" lang="en-US"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Pre-RMS</a:t>
                </a:r>
                <a:r>
                  <a:rPr kumimoji="0" lang="zh-CN" altLang="zh-CN" sz="2400" b="0" i="0" u="none" strike="noStrike" kern="1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适用于激活函数输出值差异较大的情况，可以将不同尺度的激活值归一化到相同的尺度上，提高训练效果。</a:t>
                </a: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mc:Choice>
        <mc:Fallback xmlns="">
          <p:sp>
            <p:nvSpPr>
              <p:cNvPr id="19" name="内容占位符 5">
                <a:extLst>
                  <a:ext uri="{FF2B5EF4-FFF2-40B4-BE49-F238E27FC236}">
                    <a16:creationId xmlns:a16="http://schemas.microsoft.com/office/drawing/2014/main" id="{7063E00F-E8FD-42F0-ABA9-764B96B37CFA}"/>
                  </a:ext>
                </a:extLst>
              </p:cNvPr>
              <p:cNvSpPr txBox="1">
                <a:spLocks noRot="1" noChangeAspect="1" noMove="1" noResize="1" noEditPoints="1" noAdjustHandles="1" noChangeArrowheads="1" noChangeShapeType="1" noTextEdit="1"/>
              </p:cNvSpPr>
              <p:nvPr/>
            </p:nvSpPr>
            <p:spPr bwMode="auto">
              <a:xfrm>
                <a:off x="1981200" y="1966899"/>
                <a:ext cx="8229600" cy="4576776"/>
              </a:xfrm>
              <a:prstGeom prst="rect">
                <a:avLst/>
              </a:prstGeom>
              <a:blipFill>
                <a:blip r:embed="rId3"/>
                <a:stretch>
                  <a:fillRect l="-741" t="-933" r="-148" b="-4667"/>
                </a:stretch>
              </a:blipFill>
              <a:ln w="9525">
                <a:noFill/>
                <a:miter lim="800000"/>
                <a:headEnd/>
                <a:tailEnd/>
              </a:ln>
            </p:spPr>
            <p:txBody>
              <a:bodyPr/>
              <a:lstStyle/>
              <a:p>
                <a:r>
                  <a:rPr lang="zh-CN" altLang="en-US">
                    <a:noFill/>
                  </a:rPr>
                  <a:t> </a:t>
                </a:r>
              </a:p>
            </p:txBody>
          </p:sp>
        </mc:Fallback>
      </mc:AlternateContent>
    </p:spTree>
    <p:extLst>
      <p:ext uri="{BB962C8B-B14F-4D97-AF65-F5344CB8AC3E}">
        <p14:creationId xmlns:p14="http://schemas.microsoft.com/office/powerpoint/2010/main" val="22864688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dirty="0">
                <a:effectLst/>
                <a:latin typeface="等线" panose="02010600030101010101" pitchFamily="2" charset="-122"/>
                <a:cs typeface="Times New Roman" panose="02020603050405020304" pitchFamily="18" charset="0"/>
              </a:rPr>
              <a:t> </a:t>
            </a:r>
            <a:r>
              <a:rPr lang="zh-CN" altLang="en-US" sz="2400" dirty="0">
                <a:latin typeface="等线" panose="02010600030101010101" pitchFamily="2" charset="-122"/>
                <a:cs typeface="Times New Roman" panose="02020603050405020304" pitchFamily="18" charset="0"/>
              </a:rPr>
              <a:t>其它归一化方法</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07D9E70F-8D59-3711-D450-DFF025DEB42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1986BBB0-BD6B-34E4-9C4F-596652E63347}"/>
              </a:ext>
            </a:extLst>
          </p:cNvPr>
          <p:cNvSpPr>
            <a:spLocks noChangeArrowheads="1"/>
          </p:cNvSpPr>
          <p:nvPr/>
        </p:nvSpPr>
        <p:spPr bwMode="auto">
          <a:xfrm>
            <a:off x="1981200" y="260112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6" name="对象 15">
            <a:extLst>
              <a:ext uri="{FF2B5EF4-FFF2-40B4-BE49-F238E27FC236}">
                <a16:creationId xmlns:a16="http://schemas.microsoft.com/office/drawing/2014/main" id="{8CBB779E-DBDA-1F4F-7EA8-201BCD5C7095}"/>
              </a:ext>
            </a:extLst>
          </p:cNvPr>
          <p:cNvGraphicFramePr>
            <a:graphicFrameLocks noChangeAspect="1"/>
          </p:cNvGraphicFramePr>
          <p:nvPr/>
        </p:nvGraphicFramePr>
        <p:xfrm>
          <a:off x="1981200" y="2032787"/>
          <a:ext cx="8001000" cy="1996287"/>
        </p:xfrm>
        <a:graphic>
          <a:graphicData uri="http://schemas.openxmlformats.org/presentationml/2006/ole">
            <mc:AlternateContent xmlns:mc="http://schemas.openxmlformats.org/markup-compatibility/2006">
              <mc:Choice xmlns:v="urn:schemas-microsoft-com:vml" Requires="v">
                <p:oleObj name="Visio" r:id="rId3" imgW="7028830" imgH="1258832" progId="Visio.Drawing.11">
                  <p:embed/>
                </p:oleObj>
              </mc:Choice>
              <mc:Fallback>
                <p:oleObj name="Visio" r:id="rId3" imgW="7028830" imgH="1258832" progId="Visio.Drawing.11">
                  <p:embed/>
                  <p:pic>
                    <p:nvPicPr>
                      <p:cNvPr id="16" name="对象 15">
                        <a:extLst>
                          <a:ext uri="{FF2B5EF4-FFF2-40B4-BE49-F238E27FC236}">
                            <a16:creationId xmlns:a16="http://schemas.microsoft.com/office/drawing/2014/main" id="{8CBB779E-DBDA-1F4F-7EA8-201BCD5C70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1200" y="2032787"/>
                        <a:ext cx="8001000" cy="1996287"/>
                      </a:xfrm>
                      <a:prstGeom prst="rect">
                        <a:avLst/>
                      </a:prstGeom>
                      <a:noFill/>
                    </p:spPr>
                  </p:pic>
                </p:oleObj>
              </mc:Fallback>
            </mc:AlternateContent>
          </a:graphicData>
        </a:graphic>
      </p:graphicFrame>
      <p:sp>
        <p:nvSpPr>
          <p:cNvPr id="17" name="Rectangle 4">
            <a:extLst>
              <a:ext uri="{FF2B5EF4-FFF2-40B4-BE49-F238E27FC236}">
                <a16:creationId xmlns:a16="http://schemas.microsoft.com/office/drawing/2014/main" id="{B0149AA1-2FAA-C327-07FD-DD1402026B7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aphicFrame>
        <p:nvGraphicFramePr>
          <p:cNvPr id="18" name="对象 17">
            <a:extLst>
              <a:ext uri="{FF2B5EF4-FFF2-40B4-BE49-F238E27FC236}">
                <a16:creationId xmlns:a16="http://schemas.microsoft.com/office/drawing/2014/main" id="{6841E6AC-6DFD-0E38-1263-CDCB97222E1B}"/>
              </a:ext>
            </a:extLst>
          </p:cNvPr>
          <p:cNvGraphicFramePr>
            <a:graphicFrameLocks noChangeAspect="1"/>
          </p:cNvGraphicFramePr>
          <p:nvPr/>
        </p:nvGraphicFramePr>
        <p:xfrm>
          <a:off x="2085974" y="4742649"/>
          <a:ext cx="7896226" cy="1651801"/>
        </p:xfrm>
        <a:graphic>
          <a:graphicData uri="http://schemas.openxmlformats.org/presentationml/2006/ole">
            <mc:AlternateContent xmlns:mc="http://schemas.openxmlformats.org/markup-compatibility/2006">
              <mc:Choice xmlns:v="urn:schemas-microsoft-com:vml" Requires="v">
                <p:oleObj name="Visio" r:id="rId5" imgW="6949086" imgH="1258832" progId="Visio.Drawing.11">
                  <p:embed/>
                </p:oleObj>
              </mc:Choice>
              <mc:Fallback>
                <p:oleObj name="Visio" r:id="rId5" imgW="6949086" imgH="1258832" progId="Visio.Drawing.11">
                  <p:embed/>
                  <p:pic>
                    <p:nvPicPr>
                      <p:cNvPr id="18" name="对象 17">
                        <a:extLst>
                          <a:ext uri="{FF2B5EF4-FFF2-40B4-BE49-F238E27FC236}">
                            <a16:creationId xmlns:a16="http://schemas.microsoft.com/office/drawing/2014/main" id="{6841E6AC-6DFD-0E38-1263-CDCB97222E1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85974" y="4742649"/>
                        <a:ext cx="7896226" cy="1651801"/>
                      </a:xfrm>
                      <a:prstGeom prst="rect">
                        <a:avLst/>
                      </a:prstGeom>
                      <a:noFill/>
                    </p:spPr>
                  </p:pic>
                </p:oleObj>
              </mc:Fallback>
            </mc:AlternateContent>
          </a:graphicData>
        </a:graphic>
      </p:graphicFrame>
    </p:spTree>
    <p:extLst>
      <p:ext uri="{BB962C8B-B14F-4D97-AF65-F5344CB8AC3E}">
        <p14:creationId xmlns:p14="http://schemas.microsoft.com/office/powerpoint/2010/main" val="37805743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dirty="0">
                <a:effectLst/>
                <a:latin typeface="等线" panose="02010600030101010101" pitchFamily="2" charset="-122"/>
                <a:cs typeface="Times New Roman" panose="02020603050405020304" pitchFamily="18" charset="0"/>
              </a:rPr>
              <a:t> </a:t>
            </a:r>
            <a:r>
              <a:rPr lang="zh-CN" altLang="en-US" sz="2400" dirty="0">
                <a:effectLst/>
                <a:latin typeface="等线" panose="02010600030101010101" pitchFamily="2" charset="-122"/>
                <a:cs typeface="Times New Roman" panose="02020603050405020304" pitchFamily="18" charset="0"/>
              </a:rPr>
              <a:t>位置编码优化</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07D9E70F-8D59-3711-D450-DFF025DEB42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内容占位符 5">
            <a:extLst>
              <a:ext uri="{FF2B5EF4-FFF2-40B4-BE49-F238E27FC236}">
                <a16:creationId xmlns:a16="http://schemas.microsoft.com/office/drawing/2014/main" id="{7063E00F-E8FD-42F0-ABA9-764B96B37CFA}"/>
              </a:ext>
            </a:extLst>
          </p:cNvPr>
          <p:cNvSpPr txBox="1">
            <a:spLocks/>
          </p:cNvSpPr>
          <p:nvPr/>
        </p:nvSpPr>
        <p:spPr bwMode="auto">
          <a:xfrm>
            <a:off x="2009775" y="1976428"/>
            <a:ext cx="8229600" cy="45577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计算内积时，加入相对位置编码</a:t>
            </a:r>
            <a:r>
              <a:rPr kumimoji="0" lang="zh-CN" altLang="en-US"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a:t>
            </a: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
        <p:nvSpPr>
          <p:cNvPr id="17" name="文本框 16">
            <a:extLst>
              <a:ext uri="{FF2B5EF4-FFF2-40B4-BE49-F238E27FC236}">
                <a16:creationId xmlns:a16="http://schemas.microsoft.com/office/drawing/2014/main" id="{B625F555-9A48-509F-F6DA-F58932FA2A56}"/>
              </a:ext>
            </a:extLst>
          </p:cNvPr>
          <p:cNvSpPr txBox="1"/>
          <p:nvPr/>
        </p:nvSpPr>
        <p:spPr>
          <a:xfrm>
            <a:off x="3048000" y="3182421"/>
            <a:ext cx="6096000"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pic>
        <p:nvPicPr>
          <p:cNvPr id="20" name="图片 19">
            <a:extLst>
              <a:ext uri="{FF2B5EF4-FFF2-40B4-BE49-F238E27FC236}">
                <a16:creationId xmlns:a16="http://schemas.microsoft.com/office/drawing/2014/main" id="{F5D1F8FD-1A78-0F4D-FF36-09BEC6FDD095}"/>
              </a:ext>
            </a:extLst>
          </p:cNvPr>
          <p:cNvPicPr>
            <a:picLocks noChangeAspect="1"/>
          </p:cNvPicPr>
          <p:nvPr/>
        </p:nvPicPr>
        <p:blipFill>
          <a:blip r:embed="rId3"/>
          <a:stretch>
            <a:fillRect/>
          </a:stretch>
        </p:blipFill>
        <p:spPr>
          <a:xfrm>
            <a:off x="2158814" y="2804598"/>
            <a:ext cx="8229600" cy="3253302"/>
          </a:xfrm>
          <a:prstGeom prst="rect">
            <a:avLst/>
          </a:prstGeom>
        </p:spPr>
      </p:pic>
    </p:spTree>
    <p:extLst>
      <p:ext uri="{BB962C8B-B14F-4D97-AF65-F5344CB8AC3E}">
        <p14:creationId xmlns:p14="http://schemas.microsoft.com/office/powerpoint/2010/main" val="224126398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zh-CN" altLang="en-US" sz="2400" b="1" dirty="0"/>
              <a:t>大模型优化</a:t>
            </a:r>
            <a:r>
              <a:rPr lang="en-US" altLang="zh-CN" sz="2400" b="1" dirty="0"/>
              <a:t>----</a:t>
            </a:r>
            <a:r>
              <a:rPr lang="en-US" altLang="zh-CN" sz="2400" dirty="0">
                <a:effectLst/>
                <a:latin typeface="等线" panose="02010600030101010101" pitchFamily="2" charset="-122"/>
                <a:cs typeface="Times New Roman" panose="02020603050405020304" pitchFamily="18" charset="0"/>
              </a:rPr>
              <a:t> </a:t>
            </a:r>
            <a:r>
              <a:rPr lang="zh-CN" altLang="en-US" sz="2400" dirty="0">
                <a:effectLst/>
                <a:latin typeface="等线" panose="02010600030101010101" pitchFamily="2" charset="-122"/>
                <a:cs typeface="Times New Roman" panose="02020603050405020304" pitchFamily="18" charset="0"/>
              </a:rPr>
              <a:t>位置编码优化</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07D9E70F-8D59-3711-D450-DFF025DEB42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内容占位符 5">
            <a:extLst>
              <a:ext uri="{FF2B5EF4-FFF2-40B4-BE49-F238E27FC236}">
                <a16:creationId xmlns:a16="http://schemas.microsoft.com/office/drawing/2014/main" id="{7063E00F-E8FD-42F0-ABA9-764B96B37CFA}"/>
              </a:ext>
            </a:extLst>
          </p:cNvPr>
          <p:cNvSpPr txBox="1">
            <a:spLocks/>
          </p:cNvSpPr>
          <p:nvPr/>
        </p:nvSpPr>
        <p:spPr bwMode="auto">
          <a:xfrm>
            <a:off x="2009775" y="1976428"/>
            <a:ext cx="8229600" cy="45577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Times New Roman" panose="02020603050405020304" pitchFamily="18" charset="0"/>
              </a:rPr>
              <a:t>通过旋转来添加位置编码的基本流程</a:t>
            </a:r>
            <a:r>
              <a:rPr kumimoji="0" lang="zh-CN" altLang="en-US" sz="24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Times New Roman" panose="02020603050405020304" pitchFamily="18" charset="0"/>
              </a:rPr>
              <a:t>：</a:t>
            </a: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pic>
        <p:nvPicPr>
          <p:cNvPr id="13" name="图片 12" descr="十分钟读懂旋转编码（RoPE）">
            <a:extLst>
              <a:ext uri="{FF2B5EF4-FFF2-40B4-BE49-F238E27FC236}">
                <a16:creationId xmlns:a16="http://schemas.microsoft.com/office/drawing/2014/main" id="{B151ABFE-64CE-0D65-4020-D8FDC7A6C4A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63444" y="2556337"/>
            <a:ext cx="7952105" cy="3977817"/>
          </a:xfrm>
          <a:prstGeom prst="rect">
            <a:avLst/>
          </a:prstGeom>
          <a:noFill/>
          <a:ln>
            <a:noFill/>
          </a:ln>
        </p:spPr>
      </p:pic>
    </p:spTree>
    <p:extLst>
      <p:ext uri="{BB962C8B-B14F-4D97-AF65-F5344CB8AC3E}">
        <p14:creationId xmlns:p14="http://schemas.microsoft.com/office/powerpoint/2010/main" val="18316810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sz="2400" b="1" kern="100" dirty="0">
                <a:effectLst/>
                <a:latin typeface="Times New Roman" panose="02020603050405020304" pitchFamily="18" charset="0"/>
                <a:ea typeface="宋体" panose="02010600030101010101" pitchFamily="2" charset="-122"/>
                <a:cs typeface="Times New Roman" panose="02020603050405020304" pitchFamily="18" charset="0"/>
              </a:rPr>
              <a:t>概述</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C5259C29-B01A-A592-C19A-4CDE9A171D33}"/>
              </a:ext>
            </a:extLst>
          </p:cNvPr>
          <p:cNvSpPr txBox="1">
            <a:spLocks/>
          </p:cNvSpPr>
          <p:nvPr/>
        </p:nvSpPr>
        <p:spPr bwMode="auto">
          <a:xfrm>
            <a:off x="1981200" y="19669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生成式预训练 </a:t>
            </a:r>
            <a:r>
              <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Transformer </a:t>
            </a: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模型</a:t>
            </a:r>
            <a:r>
              <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(Generative Pre-Trained Transformer)</a:t>
            </a: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，通常称为 </a:t>
            </a:r>
            <a:r>
              <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GPT.</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模型主要创新点</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采用了</a:t>
            </a:r>
            <a:r>
              <a:rPr kumimoji="0" lang="en-US" altLang="zh-CN"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Self-Attention</a:t>
            </a: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（自注意力）机制</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，这种机制可以并行处理，并学习海量无标签的数据，</a:t>
            </a:r>
            <a:r>
              <a:rPr kumimoji="0" lang="zh-CN" altLang="en-US" sz="24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从而显著提高了训练和推理的效率。</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模型还引入了一种叫做掩码语言模型（</a:t>
            </a: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masked language modeling</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）的技术，在预训练阶段以一定的概率随机地将输入文本中的一些单词替换为特殊的“掩码”符号，然后模型需要根据上下文来预测这些被掩码的单词，从而促使模型学习到更好的语言理解和生成能力。</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1365431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sz="2400" b="1" kern="100" dirty="0">
                <a:effectLst/>
                <a:latin typeface="Times New Roman" panose="02020603050405020304" pitchFamily="18" charset="0"/>
                <a:ea typeface="宋体" panose="02010600030101010101" pitchFamily="2" charset="-122"/>
                <a:cs typeface="Times New Roman" panose="02020603050405020304" pitchFamily="18" charset="0"/>
              </a:rPr>
              <a:t>概述</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C5259C29-B01A-A592-C19A-4CDE9A171D33}"/>
              </a:ext>
            </a:extLst>
          </p:cNvPr>
          <p:cNvSpPr txBox="1">
            <a:spLocks/>
          </p:cNvSpPr>
          <p:nvPr/>
        </p:nvSpPr>
        <p:spPr bwMode="auto">
          <a:xfrm>
            <a:off x="1981200" y="19669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模型主要创新点</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05073B"/>
                </a:solidFill>
                <a:effectLst/>
                <a:uLnTx/>
                <a:uFillTx/>
                <a:latin typeface="-apple-system"/>
                <a:ea typeface="等线" panose="02010600030101010101" pitchFamily="2" charset="-122"/>
                <a:cs typeface="+mn-cs"/>
              </a:rPr>
              <a:t>采用</a:t>
            </a:r>
            <a:r>
              <a:rPr kumimoji="0" lang="zh-CN" altLang="en-US" sz="24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因果掩码（</a:t>
            </a:r>
            <a:r>
              <a:rPr kumimoji="0" lang="en-US" altLang="zh-CN" sz="24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Causal Masked</a:t>
            </a:r>
            <a:r>
              <a:rPr kumimoji="0" lang="zh-CN" altLang="en-US" sz="2400" b="0" i="0" u="none" strike="noStrike" kern="1200" cap="none" spc="0" normalizeH="0" baseline="0" noProof="0" dirty="0">
                <a:ln>
                  <a:noFill/>
                </a:ln>
                <a:solidFill>
                  <a:srgbClr val="343541"/>
                </a:solidFill>
                <a:effectLst/>
                <a:uLnTx/>
                <a:uFillTx/>
                <a:latin typeface="-apple-system"/>
                <a:ea typeface="等线" panose="02010600030101010101" pitchFamily="2" charset="-122"/>
                <a:cs typeface="+mn-cs"/>
              </a:rPr>
              <a:t>）技术，其目标是根据前文来预测当前单词，而不考虑后文。 </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模型使用预训练和微调方法。</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在预训练阶段，模型从大规模的无标签文本中学习语言模型，从而捕捉到了丰富的语言结构和知识。</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1187450" marR="0" lvl="2"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在微调阶段，使用有标签的数据对模型进行进一步的训练，从而使得模型具有特定的任务能力。</a:t>
            </a: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1341001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模型</a:t>
            </a:r>
            <a:r>
              <a:rPr lang="zh-CN" altLang="en-US" sz="2400" b="1" kern="100" dirty="0">
                <a:effectLst/>
                <a:latin typeface="Times New Roman" panose="02020603050405020304" pitchFamily="18" charset="0"/>
                <a:ea typeface="宋体" panose="02010600030101010101" pitchFamily="2" charset="-122"/>
                <a:cs typeface="Times New Roman" panose="02020603050405020304" pitchFamily="18" charset="0"/>
              </a:rPr>
              <a:t>概述</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内容占位符 5">
            <a:extLst>
              <a:ext uri="{FF2B5EF4-FFF2-40B4-BE49-F238E27FC236}">
                <a16:creationId xmlns:a16="http://schemas.microsoft.com/office/drawing/2014/main" id="{C5259C29-B01A-A592-C19A-4CDE9A171D33}"/>
              </a:ext>
            </a:extLst>
          </p:cNvPr>
          <p:cNvSpPr txBox="1">
            <a:spLocks/>
          </p:cNvSpPr>
          <p:nvPr/>
        </p:nvSpPr>
        <p:spPr bwMode="auto">
          <a:xfrm>
            <a:off x="1981200" y="1966900"/>
            <a:ext cx="8229600" cy="482442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模型的重要意义</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 </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模型的兴起是机器学习广泛采用的转折点</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273050" marR="0" lvl="0"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GPT </a:t>
            </a: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模型的应用场景</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从语言翻译和文档摘要到撰写博客文章、构建网站。</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设计视觉效果、制作动画。</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r>
              <a:rPr kumimoji="0" lang="zh-CN" altLang="en-US"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rPr>
              <a:t>编写代码、研究复杂话题，甚至创作诗歌等等。</a:t>
            </a: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730250" marR="0" lvl="1" indent="-273050" algn="l" defTabSz="914400" rtl="0" eaLnBrk="0" fontAlgn="auto" latinLnBrk="0" hangingPunct="0">
              <a:lnSpc>
                <a:spcPct val="100000"/>
              </a:lnSpc>
              <a:spcBef>
                <a:spcPct val="20000"/>
              </a:spcBef>
              <a:spcAft>
                <a:spcPts val="0"/>
              </a:spcAft>
              <a:buClr>
                <a:srgbClr val="0BD0D9"/>
              </a:buClr>
              <a:buSzPct val="95000"/>
              <a:buFont typeface="Wingdings 2" pitchFamily="18" charset="2"/>
              <a:buChar char=""/>
              <a:tabLst/>
              <a:defRPr/>
            </a:pPr>
            <a:endParaRPr kumimoji="0" lang="en-US" altLang="zh-CN" sz="2400" b="0" i="0" u="none" strike="noStrike" kern="1200" cap="none" spc="0" normalizeH="0" baseline="0" noProof="0" dirty="0">
              <a:ln>
                <a:noFill/>
              </a:ln>
              <a:solidFill>
                <a:srgbClr val="222222"/>
              </a:solidFill>
              <a:effectLst/>
              <a:uLnTx/>
              <a:uFillTx/>
              <a:latin typeface="arial" panose="020B0604020202020204" pitchFamily="34" charset="0"/>
              <a:ea typeface="等线" panose="02010600030101010101" pitchFamily="2" charset="-122"/>
              <a:cs typeface="+mn-cs"/>
            </a:endParaRPr>
          </a:p>
          <a:p>
            <a:pPr marL="914400" marR="0" lvl="2" indent="0" algn="l" defTabSz="914400" rtl="0" eaLnBrk="0" fontAlgn="auto" latinLnBrk="0" hangingPunct="0">
              <a:lnSpc>
                <a:spcPct val="100000"/>
              </a:lnSpc>
              <a:spcBef>
                <a:spcPct val="20000"/>
              </a:spcBef>
              <a:spcAft>
                <a:spcPts val="0"/>
              </a:spcAft>
              <a:buClr>
                <a:srgbClr val="0BD0D9"/>
              </a:buClr>
              <a:buSzPct val="95000"/>
              <a:buFontTx/>
              <a:buNone/>
              <a:tabLst/>
              <a:defRPr/>
            </a:pPr>
            <a:endParaRPr kumimoji="0" lang="en-US" sz="2400" b="0" i="0" u="none" strike="noStrike" kern="1200" cap="none" spc="0" normalizeH="0" baseline="0" noProof="0" dirty="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797608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1"/>
          <p:cNvSpPr>
            <a:spLocks noGrp="1"/>
          </p:cNvSpPr>
          <p:nvPr>
            <p:ph type="title"/>
          </p:nvPr>
        </p:nvSpPr>
        <p:spPr>
          <a:xfrm>
            <a:off x="1981200" y="214313"/>
            <a:ext cx="8229600" cy="1143000"/>
          </a:xfrm>
        </p:spPr>
        <p:txBody>
          <a:bodyPr>
            <a:normAutofit/>
          </a:bodyPr>
          <a:lstStyle/>
          <a:p>
            <a:pPr eaLnBrk="1" hangingPunct="1">
              <a:defRPr/>
            </a:pPr>
            <a:r>
              <a:rPr lang="zh-CN" altLang="en-US" sz="4800" dirty="0"/>
              <a:t>第</a:t>
            </a:r>
            <a:r>
              <a:rPr lang="en-US" altLang="zh-CN" sz="4800" dirty="0"/>
              <a:t>9</a:t>
            </a:r>
            <a:r>
              <a:rPr lang="zh-CN" altLang="en-US" sz="4800" dirty="0"/>
              <a:t>章 </a:t>
            </a:r>
            <a:r>
              <a:rPr lang="zh-CN" altLang="en-US" sz="4800" kern="100" dirty="0">
                <a:latin typeface="Times New Roman" panose="02020603050405020304" pitchFamily="18" charset="0"/>
                <a:ea typeface="宋体" panose="02010600030101010101" pitchFamily="2" charset="-122"/>
              </a:rPr>
              <a:t>大语言模型</a:t>
            </a:r>
            <a:endParaRPr lang="en-US" altLang="zh-CN" sz="4800" dirty="0"/>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38180-8AD2-45A0-8F0C-CA0635E875CA}" type="slidenum">
              <a:rPr kumimoji="0" lang="zh-CN" altLang="en-US" sz="24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2400" b="0" i="0" u="none" strike="noStrike" kern="1200" cap="none" spc="0" normalizeH="0" baseline="0" noProof="0" dirty="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2946"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 name="内容占位符 5">
            <a:extLst>
              <a:ext uri="{FF2B5EF4-FFF2-40B4-BE49-F238E27FC236}">
                <a16:creationId xmlns:a16="http://schemas.microsoft.com/office/drawing/2014/main" id="{F345EB38-C67F-535C-6225-1D1EAADB30A0}"/>
              </a:ext>
            </a:extLst>
          </p:cNvPr>
          <p:cNvSpPr>
            <a:spLocks noGrp="1"/>
          </p:cNvSpPr>
          <p:nvPr>
            <p:ph idx="1"/>
          </p:nvPr>
        </p:nvSpPr>
        <p:spPr>
          <a:xfrm>
            <a:off x="1952625" y="1547801"/>
            <a:ext cx="8229600" cy="428627"/>
          </a:xfrm>
          <a:ln>
            <a:solidFill>
              <a:srgbClr val="0070C0"/>
            </a:solidFill>
          </a:ln>
        </p:spPr>
        <p:txBody>
          <a:bodyPr>
            <a:normAutofit/>
          </a:bodyPr>
          <a:lstStyle/>
          <a:p>
            <a:r>
              <a:rPr lang="en-US" altLang="zh-CN" sz="2400" b="1" kern="100" dirty="0">
                <a:effectLst/>
                <a:latin typeface="Times New Roman" panose="02020603050405020304" pitchFamily="18" charset="0"/>
                <a:ea typeface="宋体" panose="02010600030101010101" pitchFamily="2" charset="-122"/>
              </a:rPr>
              <a:t>GPT</a:t>
            </a:r>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模</a:t>
            </a:r>
            <a:r>
              <a:rPr lang="zh-CN" altLang="en-US" sz="2400" b="1" kern="100" dirty="0">
                <a:effectLst/>
                <a:latin typeface="Times New Roman" panose="02020603050405020304" pitchFamily="18" charset="0"/>
                <a:ea typeface="宋体" panose="02010600030101010101" pitchFamily="2" charset="-122"/>
                <a:cs typeface="Times New Roman" panose="02020603050405020304" pitchFamily="18" charset="0"/>
              </a:rPr>
              <a:t>型架构</a:t>
            </a:r>
            <a:endParaRPr lang="en-US" altLang="zh-CN" sz="2400" b="1" i="0" dirty="0">
              <a:solidFill>
                <a:srgbClr val="191B1F"/>
              </a:solidFill>
              <a:effectLst/>
              <a:latin typeface="-apple-system"/>
            </a:endParaRPr>
          </a:p>
          <a:p>
            <a:endParaRPr lang="zh-CN" altLang="zh-CN" sz="2400" b="1" dirty="0"/>
          </a:p>
          <a:p>
            <a:endParaRPr lang="en-US" altLang="zh-CN" sz="2400" b="1" dirty="0"/>
          </a:p>
        </p:txBody>
      </p:sp>
      <p:sp>
        <p:nvSpPr>
          <p:cNvPr id="3" name="Rectangle 2">
            <a:extLst>
              <a:ext uri="{FF2B5EF4-FFF2-40B4-BE49-F238E27FC236}">
                <a16:creationId xmlns:a16="http://schemas.microsoft.com/office/drawing/2014/main" id="{C081B773-36F2-5659-FD4D-7F94DD4DC18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Rectangle 2">
            <a:extLst>
              <a:ext uri="{FF2B5EF4-FFF2-40B4-BE49-F238E27FC236}">
                <a16:creationId xmlns:a16="http://schemas.microsoft.com/office/drawing/2014/main" id="{6A5C0121-8C42-6098-6369-F3AB576ADD4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Rectangle 2">
            <a:extLst>
              <a:ext uri="{FF2B5EF4-FFF2-40B4-BE49-F238E27FC236}">
                <a16:creationId xmlns:a16="http://schemas.microsoft.com/office/drawing/2014/main" id="{FB086E69-FA7C-B429-4BB5-CD243D7F688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Rectangle 2">
            <a:extLst>
              <a:ext uri="{FF2B5EF4-FFF2-40B4-BE49-F238E27FC236}">
                <a16:creationId xmlns:a16="http://schemas.microsoft.com/office/drawing/2014/main" id="{D70E3DAB-460C-14CA-1A56-1A7ED07D6B4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Rectangle 2">
            <a:extLst>
              <a:ext uri="{FF2B5EF4-FFF2-40B4-BE49-F238E27FC236}">
                <a16:creationId xmlns:a16="http://schemas.microsoft.com/office/drawing/2014/main" id="{E8BDAB2D-8DB6-3AA1-5EE0-7D7EA9BADEA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Rectangle 2">
            <a:extLst>
              <a:ext uri="{FF2B5EF4-FFF2-40B4-BE49-F238E27FC236}">
                <a16:creationId xmlns:a16="http://schemas.microsoft.com/office/drawing/2014/main" id="{D30E3AA3-FA5A-1548-7FA2-2815C8E5511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Rectangle 2">
            <a:extLst>
              <a:ext uri="{FF2B5EF4-FFF2-40B4-BE49-F238E27FC236}">
                <a16:creationId xmlns:a16="http://schemas.microsoft.com/office/drawing/2014/main" id="{5227BBC0-7247-3746-4A4C-6FD7A0A4751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Rectangle 2">
            <a:extLst>
              <a:ext uri="{FF2B5EF4-FFF2-40B4-BE49-F238E27FC236}">
                <a16:creationId xmlns:a16="http://schemas.microsoft.com/office/drawing/2014/main" id="{22D37880-9BFB-C5DE-51E5-13505A9EE1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Rectangle 2">
            <a:extLst>
              <a:ext uri="{FF2B5EF4-FFF2-40B4-BE49-F238E27FC236}">
                <a16:creationId xmlns:a16="http://schemas.microsoft.com/office/drawing/2014/main" id="{0AA51804-6484-2BAA-F468-BAD4D863FD1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AutoShape 2">
            <a:extLst>
              <a:ext uri="{FF2B5EF4-FFF2-40B4-BE49-F238E27FC236}">
                <a16:creationId xmlns:a16="http://schemas.microsoft.com/office/drawing/2014/main" id="{B32E4ABC-C456-18B0-58D1-4186FC8EA8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Rectangle 2">
            <a:extLst>
              <a:ext uri="{FF2B5EF4-FFF2-40B4-BE49-F238E27FC236}">
                <a16:creationId xmlns:a16="http://schemas.microsoft.com/office/drawing/2014/main" id="{54827C11-EEF0-ADDB-B0DF-BF925B97F3DF}"/>
              </a:ext>
            </a:extLst>
          </p:cNvPr>
          <p:cNvSpPr>
            <a:spLocks noChangeArrowheads="1"/>
          </p:cNvSpPr>
          <p:nvPr/>
        </p:nvSpPr>
        <p:spPr bwMode="auto">
          <a:xfrm>
            <a:off x="2343150" y="25431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Rectangle 2">
            <a:extLst>
              <a:ext uri="{FF2B5EF4-FFF2-40B4-BE49-F238E27FC236}">
                <a16:creationId xmlns:a16="http://schemas.microsoft.com/office/drawing/2014/main" id="{A606B271-2874-1172-65D3-0B0E44C8278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pic>
        <p:nvPicPr>
          <p:cNvPr id="16" name="图片 15">
            <a:extLst>
              <a:ext uri="{FF2B5EF4-FFF2-40B4-BE49-F238E27FC236}">
                <a16:creationId xmlns:a16="http://schemas.microsoft.com/office/drawing/2014/main" id="{0BC97142-333D-F7FB-0217-630BCA866AF1}"/>
              </a:ext>
            </a:extLst>
          </p:cNvPr>
          <p:cNvPicPr>
            <a:picLocks noChangeAspect="1"/>
          </p:cNvPicPr>
          <p:nvPr/>
        </p:nvPicPr>
        <p:blipFill>
          <a:blip r:embed="rId3"/>
          <a:stretch>
            <a:fillRect/>
          </a:stretch>
        </p:blipFill>
        <p:spPr>
          <a:xfrm>
            <a:off x="1981199" y="2293619"/>
            <a:ext cx="8201025" cy="4154805"/>
          </a:xfrm>
          <a:prstGeom prst="rect">
            <a:avLst/>
          </a:prstGeom>
          <a:noFill/>
          <a:ln w="9525">
            <a:noFill/>
            <a:miter lim="800000"/>
            <a:headEnd/>
            <a:tailEnd/>
          </a:ln>
        </p:spPr>
      </p:pic>
    </p:spTree>
    <p:extLst>
      <p:ext uri="{BB962C8B-B14F-4D97-AF65-F5344CB8AC3E}">
        <p14:creationId xmlns:p14="http://schemas.microsoft.com/office/powerpoint/2010/main" val="49585563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3416</Words>
  <Application>Microsoft Office PowerPoint</Application>
  <PresentationFormat>宽屏</PresentationFormat>
  <Paragraphs>515</Paragraphs>
  <Slides>56</Slides>
  <Notes>55</Notes>
  <HiddenSlides>0</HiddenSlides>
  <MMClips>0</MMClips>
  <ScaleCrop>false</ScaleCrop>
  <HeadingPairs>
    <vt:vector size="8" baseType="variant">
      <vt:variant>
        <vt:lpstr>已用的字体</vt:lpstr>
      </vt:variant>
      <vt:variant>
        <vt:i4>10</vt:i4>
      </vt:variant>
      <vt:variant>
        <vt:lpstr>主题</vt:lpstr>
      </vt:variant>
      <vt:variant>
        <vt:i4>2</vt:i4>
      </vt:variant>
      <vt:variant>
        <vt:lpstr>嵌入 OLE 服务器</vt:lpstr>
      </vt:variant>
      <vt:variant>
        <vt:i4>1</vt:i4>
      </vt:variant>
      <vt:variant>
        <vt:lpstr>幻灯片标题</vt:lpstr>
      </vt:variant>
      <vt:variant>
        <vt:i4>56</vt:i4>
      </vt:variant>
    </vt:vector>
  </HeadingPairs>
  <TitlesOfParts>
    <vt:vector size="69" baseType="lpstr">
      <vt:lpstr>-apple-system</vt:lpstr>
      <vt:lpstr>PingFang SC</vt:lpstr>
      <vt:lpstr>等线</vt:lpstr>
      <vt:lpstr>等线 Light</vt:lpstr>
      <vt:lpstr>Arial</vt:lpstr>
      <vt:lpstr>Arial</vt:lpstr>
      <vt:lpstr>Calibri</vt:lpstr>
      <vt:lpstr>Cambria Math</vt:lpstr>
      <vt:lpstr>Times New Roman</vt:lpstr>
      <vt:lpstr>Wingdings 2</vt:lpstr>
      <vt:lpstr>Office 主题​​</vt:lpstr>
      <vt:lpstr>1_Office 主题​​</vt:lpstr>
      <vt:lpstr>Visio</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lpstr>第9章 大语言模型</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第9章 大语言模型</dc:title>
  <dc:creator>maogui wu</dc:creator>
  <cp:lastModifiedBy>maogui wu</cp:lastModifiedBy>
  <cp:revision>1</cp:revision>
  <dcterms:created xsi:type="dcterms:W3CDTF">2024-04-30T11:42:40Z</dcterms:created>
  <dcterms:modified xsi:type="dcterms:W3CDTF">2024-04-30T11:42:59Z</dcterms:modified>
</cp:coreProperties>
</file>

<file path=docProps/thumbnail.jpeg>
</file>